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82" r:id="rId3"/>
    <p:sldId id="268" r:id="rId4"/>
    <p:sldId id="258" r:id="rId5"/>
    <p:sldId id="269" r:id="rId6"/>
    <p:sldId id="266" r:id="rId7"/>
    <p:sldId id="260" r:id="rId8"/>
    <p:sldId id="261" r:id="rId9"/>
    <p:sldId id="263" r:id="rId10"/>
    <p:sldId id="283" r:id="rId11"/>
    <p:sldId id="277" r:id="rId12"/>
    <p:sldId id="264" r:id="rId13"/>
    <p:sldId id="265" r:id="rId14"/>
    <p:sldId id="276" r:id="rId15"/>
    <p:sldId id="284" r:id="rId16"/>
    <p:sldId id="275" r:id="rId17"/>
    <p:sldId id="285" r:id="rId18"/>
    <p:sldId id="271" r:id="rId19"/>
    <p:sldId id="272"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090" autoAdjust="0"/>
  </p:normalViewPr>
  <p:slideViewPr>
    <p:cSldViewPr snapToGrid="0">
      <p:cViewPr varScale="1">
        <p:scale>
          <a:sx n="104" d="100"/>
          <a:sy n="104" d="100"/>
        </p:scale>
        <p:origin x="83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orum\OneDrive\&#12489;&#12461;&#12517;&#12513;&#12531;&#12488;\16&#20107;&#21209;&#38306;&#20418;\16&#20094;&#20808;&#29983;&#36039;&#26009;\&#23713;&#12367;&#12435;&#12398;&#12414;&#12392;&#12417;\&#12414;&#12392;&#12417;12_07.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orum\OneDrive\&#12489;&#12461;&#12517;&#12513;&#12531;&#12488;\16&#20107;&#21209;&#38306;&#20418;\16&#20094;&#20808;&#29983;&#36039;&#26009;\&#23713;&#12367;&#12435;&#12398;&#12414;&#12392;&#12417;\&#12414;&#12392;&#12417;12_07.xlsm"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orum\OneDrive\&#12489;&#12461;&#12517;&#12513;&#12531;&#12488;\16&#20107;&#21209;&#38306;&#20418;\16&#20094;&#20808;&#29983;&#36039;&#26009;\&#23713;&#12367;&#12435;&#12398;&#12414;&#12392;&#12417;\&#12414;&#12392;&#12417;12_07.xlsm"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513516212295017"/>
          <c:y val="0.15311092733616996"/>
          <c:w val="0.74523499625099587"/>
          <c:h val="0.65780213140613353"/>
        </c:manualLayout>
      </c:layout>
      <c:scatterChart>
        <c:scatterStyle val="lineMarker"/>
        <c:varyColors val="0"/>
        <c:ser>
          <c:idx val="0"/>
          <c:order val="0"/>
          <c:tx>
            <c:strRef>
              <c:f>'RT（平均）除外済'!$AB$4</c:f>
              <c:strCache>
                <c:ptCount val="1"/>
                <c:pt idx="0">
                  <c:v>2D(低)</c:v>
                </c:pt>
              </c:strCache>
            </c:strRef>
          </c:tx>
          <c:spPr>
            <a:ln w="19050" cap="rnd">
              <a:solidFill>
                <a:schemeClr val="accent1"/>
              </a:solidFill>
              <a:round/>
            </a:ln>
            <a:effectLst/>
          </c:spPr>
          <c:marker>
            <c:symbol val="circle"/>
            <c:size val="9"/>
            <c:spPr>
              <a:solidFill>
                <a:schemeClr val="accent1"/>
              </a:solidFill>
              <a:ln w="9525">
                <a:solidFill>
                  <a:schemeClr val="accent1"/>
                </a:solidFill>
              </a:ln>
              <a:effectLst/>
            </c:spPr>
          </c:marker>
          <c:errBars>
            <c:errDir val="y"/>
            <c:errBarType val="both"/>
            <c:errValType val="cust"/>
            <c:noEndCap val="0"/>
            <c:plus>
              <c:numRef>
                <c:f>'RT（平均）除外済'!$W$17:$W$25</c:f>
                <c:numCache>
                  <c:formatCode>General</c:formatCode>
                  <c:ptCount val="9"/>
                  <c:pt idx="0">
                    <c:v>0.11637840088541863</c:v>
                  </c:pt>
                  <c:pt idx="1">
                    <c:v>8.3373979639944404E-2</c:v>
                  </c:pt>
                  <c:pt idx="2">
                    <c:v>5.1950736886424709E-2</c:v>
                  </c:pt>
                  <c:pt idx="3">
                    <c:v>5.2094490210570443E-2</c:v>
                  </c:pt>
                  <c:pt idx="4">
                    <c:v>5.2873449575147252E-2</c:v>
                  </c:pt>
                  <c:pt idx="5">
                    <c:v>4.7249066475688654E-2</c:v>
                  </c:pt>
                  <c:pt idx="6">
                    <c:v>5.8172314325595921E-2</c:v>
                  </c:pt>
                  <c:pt idx="7">
                    <c:v>9.9161435691884348E-2</c:v>
                  </c:pt>
                  <c:pt idx="8">
                    <c:v>0.11637840088541863</c:v>
                  </c:pt>
                </c:numCache>
              </c:numRef>
            </c:plus>
            <c:minus>
              <c:numRef>
                <c:f>'RT（平均）除外済'!$W$17:$W$25</c:f>
                <c:numCache>
                  <c:formatCode>General</c:formatCode>
                  <c:ptCount val="9"/>
                  <c:pt idx="0">
                    <c:v>0.11637840088541863</c:v>
                  </c:pt>
                  <c:pt idx="1">
                    <c:v>8.3373979639944404E-2</c:v>
                  </c:pt>
                  <c:pt idx="2">
                    <c:v>5.1950736886424709E-2</c:v>
                  </c:pt>
                  <c:pt idx="3">
                    <c:v>5.2094490210570443E-2</c:v>
                  </c:pt>
                  <c:pt idx="4">
                    <c:v>5.2873449575147252E-2</c:v>
                  </c:pt>
                  <c:pt idx="5">
                    <c:v>4.7249066475688654E-2</c:v>
                  </c:pt>
                  <c:pt idx="6">
                    <c:v>5.8172314325595921E-2</c:v>
                  </c:pt>
                  <c:pt idx="7">
                    <c:v>9.9161435691884348E-2</c:v>
                  </c:pt>
                  <c:pt idx="8">
                    <c:v>0.11637840088541863</c:v>
                  </c:pt>
                </c:numCache>
              </c:numRef>
            </c:minus>
            <c:spPr>
              <a:noFill/>
              <a:ln w="15875" cap="flat" cmpd="sng" algn="ctr">
                <a:solidFill>
                  <a:sysClr val="windowText" lastClr="000000"/>
                </a:solidFill>
                <a:round/>
              </a:ln>
              <a:effectLst/>
            </c:spPr>
          </c:errBars>
          <c:xVal>
            <c:numRef>
              <c:f>'RT（平均）除外済'!$Z$5:$Z$13</c:f>
              <c:numCache>
                <c:formatCode>General</c:formatCode>
                <c:ptCount val="9"/>
                <c:pt idx="0">
                  <c:v>-180</c:v>
                </c:pt>
                <c:pt idx="1">
                  <c:v>-135</c:v>
                </c:pt>
                <c:pt idx="2">
                  <c:v>-90</c:v>
                </c:pt>
                <c:pt idx="3">
                  <c:v>-45</c:v>
                </c:pt>
                <c:pt idx="4">
                  <c:v>0</c:v>
                </c:pt>
                <c:pt idx="5">
                  <c:v>45</c:v>
                </c:pt>
                <c:pt idx="6">
                  <c:v>90</c:v>
                </c:pt>
                <c:pt idx="7">
                  <c:v>135</c:v>
                </c:pt>
                <c:pt idx="8">
                  <c:v>180</c:v>
                </c:pt>
              </c:numCache>
            </c:numRef>
          </c:xVal>
          <c:yVal>
            <c:numRef>
              <c:f>'RT（平均）除外済'!$AB$5:$AB$13</c:f>
              <c:numCache>
                <c:formatCode>General</c:formatCode>
                <c:ptCount val="9"/>
                <c:pt idx="0">
                  <c:v>0.88812122174923758</c:v>
                </c:pt>
                <c:pt idx="1">
                  <c:v>0.74382621004024863</c:v>
                </c:pt>
                <c:pt idx="2">
                  <c:v>0.63557179311825285</c:v>
                </c:pt>
                <c:pt idx="3">
                  <c:v>0.61803866595485724</c:v>
                </c:pt>
                <c:pt idx="4">
                  <c:v>0.59176478479745287</c:v>
                </c:pt>
                <c:pt idx="5">
                  <c:v>0.62326267754449205</c:v>
                </c:pt>
                <c:pt idx="6">
                  <c:v>0.65276644475105328</c:v>
                </c:pt>
                <c:pt idx="7">
                  <c:v>0.76027130085029149</c:v>
                </c:pt>
                <c:pt idx="8">
                  <c:v>0.88812122174923758</c:v>
                </c:pt>
              </c:numCache>
            </c:numRef>
          </c:yVal>
          <c:smooth val="0"/>
          <c:extLst>
            <c:ext xmlns:c16="http://schemas.microsoft.com/office/drawing/2014/chart" uri="{C3380CC4-5D6E-409C-BE32-E72D297353CC}">
              <c16:uniqueId val="{00000000-090E-4387-BDC1-6DF72AA82541}"/>
            </c:ext>
          </c:extLst>
        </c:ser>
        <c:ser>
          <c:idx val="1"/>
          <c:order val="1"/>
          <c:tx>
            <c:strRef>
              <c:f>'RT（平均）除外済'!$AD$4</c:f>
              <c:strCache>
                <c:ptCount val="1"/>
                <c:pt idx="0">
                  <c:v>2D(高)</c:v>
                </c:pt>
              </c:strCache>
            </c:strRef>
          </c:tx>
          <c:spPr>
            <a:ln w="19050" cap="rnd">
              <a:solidFill>
                <a:schemeClr val="accent2"/>
              </a:solidFill>
              <a:round/>
            </a:ln>
            <a:effectLst/>
          </c:spPr>
          <c:marker>
            <c:symbol val="circle"/>
            <c:size val="9"/>
            <c:spPr>
              <a:solidFill>
                <a:schemeClr val="accent2"/>
              </a:solidFill>
              <a:ln w="9525" cap="rnd">
                <a:solidFill>
                  <a:schemeClr val="accent2"/>
                </a:solidFill>
              </a:ln>
              <a:effectLst/>
            </c:spPr>
          </c:marker>
          <c:errBars>
            <c:errDir val="x"/>
            <c:errBarType val="both"/>
            <c:errValType val="cust"/>
            <c:noEndCap val="0"/>
            <c:plus>
              <c:numRef>
                <c:f>'RT（平均）除外済'!$W$47:$W$54</c:f>
                <c:numCache>
                  <c:formatCode>General</c:formatCode>
                  <c:ptCount val="8"/>
                  <c:pt idx="0">
                    <c:v>9.6452759323947368E-2</c:v>
                  </c:pt>
                  <c:pt idx="1">
                    <c:v>6.3187921443091127E-2</c:v>
                  </c:pt>
                  <c:pt idx="2">
                    <c:v>6.7485656212285985E-2</c:v>
                  </c:pt>
                  <c:pt idx="3">
                    <c:v>8.1870265262664887E-2</c:v>
                  </c:pt>
                  <c:pt idx="4">
                    <c:v>9.1443532233963593E-2</c:v>
                  </c:pt>
                  <c:pt idx="5">
                    <c:v>7.4112300607490758E-2</c:v>
                  </c:pt>
                  <c:pt idx="6">
                    <c:v>8.9897604497825287E-2</c:v>
                  </c:pt>
                  <c:pt idx="7">
                    <c:v>0.15414603187277079</c:v>
                  </c:pt>
                </c:numCache>
              </c:numRef>
            </c:plus>
            <c:minus>
              <c:numRef>
                <c:f>'RT（平均）除外済'!$W$47:$W$54</c:f>
                <c:numCache>
                  <c:formatCode>General</c:formatCode>
                  <c:ptCount val="8"/>
                  <c:pt idx="0">
                    <c:v>9.6452759323947368E-2</c:v>
                  </c:pt>
                  <c:pt idx="1">
                    <c:v>6.3187921443091127E-2</c:v>
                  </c:pt>
                  <c:pt idx="2">
                    <c:v>6.7485656212285985E-2</c:v>
                  </c:pt>
                  <c:pt idx="3">
                    <c:v>8.1870265262664887E-2</c:v>
                  </c:pt>
                  <c:pt idx="4">
                    <c:v>9.1443532233963593E-2</c:v>
                  </c:pt>
                  <c:pt idx="5">
                    <c:v>7.4112300607490758E-2</c:v>
                  </c:pt>
                  <c:pt idx="6">
                    <c:v>8.9897604497825287E-2</c:v>
                  </c:pt>
                  <c:pt idx="7">
                    <c:v>0.15414603187277079</c:v>
                  </c:pt>
                </c:numCache>
              </c:numRef>
            </c:minus>
            <c:spPr>
              <a:noFill/>
              <a:ln w="9525" cap="flat" cmpd="sng" algn="ctr">
                <a:solidFill>
                  <a:schemeClr val="tx1">
                    <a:lumMod val="65000"/>
                    <a:lumOff val="35000"/>
                  </a:schemeClr>
                </a:solidFill>
                <a:round/>
              </a:ln>
              <a:effectLst/>
            </c:spPr>
          </c:errBars>
          <c:errBars>
            <c:errDir val="y"/>
            <c:errBarType val="both"/>
            <c:errValType val="cust"/>
            <c:noEndCap val="0"/>
            <c:plus>
              <c:numRef>
                <c:f>'RT（平均）除外済'!$W$46:$W$54</c:f>
                <c:numCache>
                  <c:formatCode>General</c:formatCode>
                  <c:ptCount val="9"/>
                  <c:pt idx="0">
                    <c:v>0.15414603187277079</c:v>
                  </c:pt>
                  <c:pt idx="1">
                    <c:v>9.6452759323947368E-2</c:v>
                  </c:pt>
                  <c:pt idx="2">
                    <c:v>6.3187921443091127E-2</c:v>
                  </c:pt>
                  <c:pt idx="3">
                    <c:v>6.7485656212285985E-2</c:v>
                  </c:pt>
                  <c:pt idx="4">
                    <c:v>8.1870265262664887E-2</c:v>
                  </c:pt>
                  <c:pt idx="5">
                    <c:v>9.1443532233963593E-2</c:v>
                  </c:pt>
                  <c:pt idx="6">
                    <c:v>7.4112300607490758E-2</c:v>
                  </c:pt>
                  <c:pt idx="7">
                    <c:v>8.9897604497825287E-2</c:v>
                  </c:pt>
                  <c:pt idx="8">
                    <c:v>0.15414603187277079</c:v>
                  </c:pt>
                </c:numCache>
              </c:numRef>
            </c:plus>
            <c:minus>
              <c:numRef>
                <c:f>'RT（平均）除外済'!$W$46:$W$54</c:f>
                <c:numCache>
                  <c:formatCode>General</c:formatCode>
                  <c:ptCount val="9"/>
                  <c:pt idx="0">
                    <c:v>0.15414603187277079</c:v>
                  </c:pt>
                  <c:pt idx="1">
                    <c:v>9.6452759323947368E-2</c:v>
                  </c:pt>
                  <c:pt idx="2">
                    <c:v>6.3187921443091127E-2</c:v>
                  </c:pt>
                  <c:pt idx="3">
                    <c:v>6.7485656212285985E-2</c:v>
                  </c:pt>
                  <c:pt idx="4">
                    <c:v>8.1870265262664887E-2</c:v>
                  </c:pt>
                  <c:pt idx="5">
                    <c:v>9.1443532233963593E-2</c:v>
                  </c:pt>
                  <c:pt idx="6">
                    <c:v>7.4112300607490758E-2</c:v>
                  </c:pt>
                  <c:pt idx="7">
                    <c:v>8.9897604497825287E-2</c:v>
                  </c:pt>
                  <c:pt idx="8">
                    <c:v>0.15414603187277079</c:v>
                  </c:pt>
                </c:numCache>
              </c:numRef>
            </c:minus>
            <c:spPr>
              <a:noFill/>
              <a:ln w="25400" cap="flat" cmpd="sng" algn="ctr">
                <a:solidFill>
                  <a:sysClr val="windowText" lastClr="000000"/>
                </a:solidFill>
                <a:prstDash val="solid"/>
                <a:round/>
              </a:ln>
              <a:effectLst/>
            </c:spPr>
          </c:errBars>
          <c:xVal>
            <c:numRef>
              <c:f>'RT（平均）除外済'!$Z$5:$Z$13</c:f>
              <c:numCache>
                <c:formatCode>General</c:formatCode>
                <c:ptCount val="9"/>
                <c:pt idx="0">
                  <c:v>-180</c:v>
                </c:pt>
                <c:pt idx="1">
                  <c:v>-135</c:v>
                </c:pt>
                <c:pt idx="2">
                  <c:v>-90</c:v>
                </c:pt>
                <c:pt idx="3">
                  <c:v>-45</c:v>
                </c:pt>
                <c:pt idx="4">
                  <c:v>0</c:v>
                </c:pt>
                <c:pt idx="5">
                  <c:v>45</c:v>
                </c:pt>
                <c:pt idx="6">
                  <c:v>90</c:v>
                </c:pt>
                <c:pt idx="7">
                  <c:v>135</c:v>
                </c:pt>
                <c:pt idx="8">
                  <c:v>180</c:v>
                </c:pt>
              </c:numCache>
            </c:numRef>
          </c:xVal>
          <c:yVal>
            <c:numRef>
              <c:f>'RT（平均）除外済'!$AD$5:$AD$13</c:f>
              <c:numCache>
                <c:formatCode>General</c:formatCode>
                <c:ptCount val="9"/>
                <c:pt idx="0">
                  <c:v>0.82903074093762319</c:v>
                </c:pt>
                <c:pt idx="1">
                  <c:v>0.68042346959491329</c:v>
                </c:pt>
                <c:pt idx="2">
                  <c:v>0.5897398368604998</c:v>
                </c:pt>
                <c:pt idx="3">
                  <c:v>0.57100190427813113</c:v>
                </c:pt>
                <c:pt idx="4">
                  <c:v>0.55663500577038938</c:v>
                </c:pt>
                <c:pt idx="5">
                  <c:v>0.58597004560983912</c:v>
                </c:pt>
                <c:pt idx="6">
                  <c:v>0.61152879837052809</c:v>
                </c:pt>
                <c:pt idx="7">
                  <c:v>0.69074866700756721</c:v>
                </c:pt>
                <c:pt idx="8">
                  <c:v>0.82903074093762319</c:v>
                </c:pt>
              </c:numCache>
            </c:numRef>
          </c:yVal>
          <c:smooth val="0"/>
          <c:extLst>
            <c:ext xmlns:c16="http://schemas.microsoft.com/office/drawing/2014/chart" uri="{C3380CC4-5D6E-409C-BE32-E72D297353CC}">
              <c16:uniqueId val="{00000001-090E-4387-BDC1-6DF72AA82541}"/>
            </c:ext>
          </c:extLst>
        </c:ser>
        <c:ser>
          <c:idx val="2"/>
          <c:order val="2"/>
          <c:tx>
            <c:v>線</c:v>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Lit>
              <c:formatCode>General</c:formatCode>
              <c:ptCount val="2"/>
              <c:pt idx="0">
                <c:v>0</c:v>
              </c:pt>
              <c:pt idx="1">
                <c:v>0</c:v>
              </c:pt>
            </c:numLit>
          </c:xVal>
          <c:yVal>
            <c:numLit>
              <c:formatCode>General</c:formatCode>
              <c:ptCount val="2"/>
              <c:pt idx="0">
                <c:v>0</c:v>
              </c:pt>
              <c:pt idx="1">
                <c:v>100</c:v>
              </c:pt>
            </c:numLit>
          </c:yVal>
          <c:smooth val="0"/>
          <c:extLst>
            <c:ext xmlns:c16="http://schemas.microsoft.com/office/drawing/2014/chart" uri="{C3380CC4-5D6E-409C-BE32-E72D297353CC}">
              <c16:uniqueId val="{00000002-090E-4387-BDC1-6DF72AA82541}"/>
            </c:ext>
          </c:extLst>
        </c:ser>
        <c:dLbls>
          <c:showLegendKey val="0"/>
          <c:showVal val="0"/>
          <c:showCatName val="0"/>
          <c:showSerName val="0"/>
          <c:showPercent val="0"/>
          <c:showBubbleSize val="0"/>
        </c:dLbls>
        <c:axId val="315202880"/>
        <c:axId val="315203272"/>
      </c:scatterChart>
      <c:valAx>
        <c:axId val="315202880"/>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crossAx val="315203272"/>
        <c:crosses val="autoZero"/>
        <c:crossBetween val="midCat"/>
        <c:majorUnit val="45"/>
      </c:valAx>
      <c:valAx>
        <c:axId val="315203272"/>
        <c:scaling>
          <c:orientation val="minMax"/>
          <c:max val="1.1000000000000001"/>
          <c:min val="0.30000000000000004"/>
        </c:scaling>
        <c:delete val="0"/>
        <c:axPos val="l"/>
        <c:numFmt formatCode="[=0.3]&quot;0&quot;;[&gt;=0.4]0.0#;" sourceLinked="0"/>
        <c:majorTickMark val="in"/>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crossAx val="315202880"/>
        <c:crossesAt val="-225"/>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400">
          <a:solidFill>
            <a:schemeClr val="tx1"/>
          </a:solidFill>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Sheet1!$W$1</c:f>
              <c:strCache>
                <c:ptCount val="1"/>
                <c:pt idx="0">
                  <c:v>座位</c:v>
                </c:pt>
              </c:strCache>
            </c:strRef>
          </c:tx>
          <c:spPr>
            <a:ln w="28575" cap="rnd">
              <a:solidFill>
                <a:schemeClr val="tx1"/>
              </a:solidFill>
              <a:round/>
            </a:ln>
            <a:effectLst/>
          </c:spPr>
          <c:marker>
            <c:symbol val="circle"/>
            <c:size val="10"/>
            <c:spPr>
              <a:solidFill>
                <a:schemeClr val="tx1"/>
              </a:solidFill>
              <a:ln w="12700">
                <a:solidFill>
                  <a:schemeClr val="tx1"/>
                </a:solidFill>
              </a:ln>
              <a:effectLst/>
            </c:spPr>
          </c:marker>
          <c:errBars>
            <c:errDir val="y"/>
            <c:errBarType val="both"/>
            <c:errValType val="cust"/>
            <c:noEndCap val="0"/>
            <c:plus>
              <c:numRef>
                <c:f>Sheet1!$AA$2:$AA$7</c:f>
                <c:numCache>
                  <c:formatCode>General</c:formatCode>
                  <c:ptCount val="6"/>
                  <c:pt idx="0">
                    <c:v>4.6659878807756822E-2</c:v>
                  </c:pt>
                  <c:pt idx="1">
                    <c:v>9.4236952231278523E-2</c:v>
                  </c:pt>
                  <c:pt idx="2">
                    <c:v>0.17921270683226215</c:v>
                  </c:pt>
                  <c:pt idx="3">
                    <c:v>8.1217334447833966E-2</c:v>
                  </c:pt>
                  <c:pt idx="4">
                    <c:v>0.16561545200693639</c:v>
                  </c:pt>
                  <c:pt idx="5">
                    <c:v>9.8760683884252631E-2</c:v>
                  </c:pt>
                </c:numCache>
              </c:numRef>
            </c:plus>
            <c:minus>
              <c:numRef>
                <c:f>Sheet1!$AA$2:$AA$7</c:f>
                <c:numCache>
                  <c:formatCode>General</c:formatCode>
                  <c:ptCount val="6"/>
                  <c:pt idx="0">
                    <c:v>4.6659878807756822E-2</c:v>
                  </c:pt>
                  <c:pt idx="1">
                    <c:v>9.4236952231278523E-2</c:v>
                  </c:pt>
                  <c:pt idx="2">
                    <c:v>0.17921270683226215</c:v>
                  </c:pt>
                  <c:pt idx="3">
                    <c:v>8.1217334447833966E-2</c:v>
                  </c:pt>
                  <c:pt idx="4">
                    <c:v>0.16561545200693639</c:v>
                  </c:pt>
                  <c:pt idx="5">
                    <c:v>9.8760683884252631E-2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Sheet1!$W$2:$W$7</c:f>
              <c:numCache>
                <c:formatCode>General</c:formatCode>
                <c:ptCount val="6"/>
                <c:pt idx="0">
                  <c:v>1.2433729677972878</c:v>
                </c:pt>
                <c:pt idx="1">
                  <c:v>1.2584768079512023</c:v>
                </c:pt>
                <c:pt idx="2">
                  <c:v>1.5170852349184882</c:v>
                </c:pt>
                <c:pt idx="3">
                  <c:v>1.7421628852434718</c:v>
                </c:pt>
                <c:pt idx="4">
                  <c:v>1.5062510933503599</c:v>
                </c:pt>
                <c:pt idx="5">
                  <c:v>1.2532977686972009</c:v>
                </c:pt>
              </c:numCache>
            </c:numRef>
          </c:val>
          <c:smooth val="0"/>
          <c:extLst>
            <c:ext xmlns:c16="http://schemas.microsoft.com/office/drawing/2014/chart" uri="{C3380CC4-5D6E-409C-BE32-E72D297353CC}">
              <c16:uniqueId val="{00000000-FD76-486F-A3C8-4F22F64CDCFA}"/>
            </c:ext>
          </c:extLst>
        </c:ser>
        <c:ser>
          <c:idx val="1"/>
          <c:order val="1"/>
          <c:tx>
            <c:strRef>
              <c:f>Sheet1!$X$1</c:f>
              <c:strCache>
                <c:ptCount val="1"/>
                <c:pt idx="0">
                  <c:v>側臥位（右）</c:v>
                </c:pt>
              </c:strCache>
            </c:strRef>
          </c:tx>
          <c:spPr>
            <a:ln w="28575" cap="rnd">
              <a:solidFill>
                <a:schemeClr val="tx1"/>
              </a:solidFill>
              <a:prstDash val="dash"/>
              <a:round/>
            </a:ln>
            <a:effectLst/>
          </c:spPr>
          <c:marker>
            <c:symbol val="circle"/>
            <c:size val="10"/>
            <c:spPr>
              <a:solidFill>
                <a:schemeClr val="bg1"/>
              </a:solidFill>
              <a:ln w="12700">
                <a:solidFill>
                  <a:schemeClr val="tx1"/>
                </a:solidFill>
              </a:ln>
              <a:effectLst/>
            </c:spPr>
          </c:marker>
          <c:errBars>
            <c:errDir val="y"/>
            <c:errBarType val="both"/>
            <c:errValType val="cust"/>
            <c:noEndCap val="0"/>
            <c:plus>
              <c:numRef>
                <c:f>Sheet1!$AB$2:$AB$7</c:f>
                <c:numCache>
                  <c:formatCode>General</c:formatCode>
                  <c:ptCount val="6"/>
                  <c:pt idx="0">
                    <c:v>4.7390670334951049E-2</c:v>
                  </c:pt>
                  <c:pt idx="1">
                    <c:v>6.499886469663628E-2</c:v>
                  </c:pt>
                  <c:pt idx="2">
                    <c:v>7.2628328822025717E-2</c:v>
                  </c:pt>
                  <c:pt idx="3">
                    <c:v>5.0665530276174389E-2</c:v>
                  </c:pt>
                  <c:pt idx="4">
                    <c:v>2.7916431001001194E-2</c:v>
                  </c:pt>
                  <c:pt idx="5">
                    <c:v>6.1286054555405797E-2</c:v>
                  </c:pt>
                </c:numCache>
              </c:numRef>
            </c:plus>
            <c:minus>
              <c:numRef>
                <c:f>Sheet1!$AB$2:$AB$7</c:f>
                <c:numCache>
                  <c:formatCode>General</c:formatCode>
                  <c:ptCount val="6"/>
                  <c:pt idx="0">
                    <c:v>4.7390670334951049E-2</c:v>
                  </c:pt>
                  <c:pt idx="1">
                    <c:v>6.499886469663628E-2</c:v>
                  </c:pt>
                  <c:pt idx="2">
                    <c:v>7.2628328822025717E-2</c:v>
                  </c:pt>
                  <c:pt idx="3">
                    <c:v>5.0665530276174389E-2</c:v>
                  </c:pt>
                  <c:pt idx="4">
                    <c:v>2.7916431001001194E-2</c:v>
                  </c:pt>
                  <c:pt idx="5">
                    <c:v>6.1286054555405797E-2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Sheet1!$X$2:$X$7</c:f>
              <c:numCache>
                <c:formatCode>General</c:formatCode>
                <c:ptCount val="6"/>
                <c:pt idx="0">
                  <c:v>1.2998174938819003</c:v>
                </c:pt>
                <c:pt idx="1">
                  <c:v>1.2752687778024325</c:v>
                </c:pt>
                <c:pt idx="2">
                  <c:v>1.4057604274003053</c:v>
                </c:pt>
                <c:pt idx="3">
                  <c:v>1.585791922597624</c:v>
                </c:pt>
                <c:pt idx="4">
                  <c:v>1.7756363542422249</c:v>
                </c:pt>
                <c:pt idx="5">
                  <c:v>1.4490071712609705</c:v>
                </c:pt>
              </c:numCache>
            </c:numRef>
          </c:val>
          <c:smooth val="0"/>
          <c:extLst>
            <c:ext xmlns:c16="http://schemas.microsoft.com/office/drawing/2014/chart" uri="{C3380CC4-5D6E-409C-BE32-E72D297353CC}">
              <c16:uniqueId val="{00000001-FD76-486F-A3C8-4F22F64CDCFA}"/>
            </c:ext>
          </c:extLst>
        </c:ser>
        <c:ser>
          <c:idx val="2"/>
          <c:order val="2"/>
          <c:tx>
            <c:strRef>
              <c:f>Sheet1!$Y$1</c:f>
              <c:strCache>
                <c:ptCount val="1"/>
                <c:pt idx="0">
                  <c:v>側臥位（左）</c:v>
                </c:pt>
              </c:strCache>
            </c:strRef>
          </c:tx>
          <c:spPr>
            <a:ln w="28575" cap="rnd">
              <a:solidFill>
                <a:schemeClr val="tx1"/>
              </a:solidFill>
              <a:prstDash val="sysDash"/>
              <a:round/>
            </a:ln>
            <a:effectLst/>
          </c:spPr>
          <c:marker>
            <c:symbol val="circle"/>
            <c:size val="10"/>
            <c:spPr>
              <a:solidFill>
                <a:schemeClr val="bg2">
                  <a:lumMod val="90000"/>
                </a:schemeClr>
              </a:solidFill>
              <a:ln w="12700">
                <a:solidFill>
                  <a:schemeClr val="tx1"/>
                </a:solidFill>
              </a:ln>
              <a:effectLst/>
            </c:spPr>
          </c:marker>
          <c:errBars>
            <c:errDir val="y"/>
            <c:errBarType val="both"/>
            <c:errValType val="cust"/>
            <c:noEndCap val="0"/>
            <c:pl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plus>
            <c:min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Sheet1!$Y$2:$Y$7</c:f>
              <c:numCache>
                <c:formatCode>General</c:formatCode>
                <c:ptCount val="6"/>
                <c:pt idx="0">
                  <c:v>1.293652189140041</c:v>
                </c:pt>
                <c:pt idx="1">
                  <c:v>1.4183853468173397</c:v>
                </c:pt>
                <c:pt idx="2">
                  <c:v>1.7982592204569225</c:v>
                </c:pt>
                <c:pt idx="3">
                  <c:v>1.6676564012797135</c:v>
                </c:pt>
                <c:pt idx="4">
                  <c:v>1.394331854820184</c:v>
                </c:pt>
                <c:pt idx="5">
                  <c:v>1.3371931938618549</c:v>
                </c:pt>
              </c:numCache>
            </c:numRef>
          </c:val>
          <c:smooth val="0"/>
          <c:extLst>
            <c:ext xmlns:c16="http://schemas.microsoft.com/office/drawing/2014/chart" uri="{C3380CC4-5D6E-409C-BE32-E72D297353CC}">
              <c16:uniqueId val="{00000002-FD76-486F-A3C8-4F22F64CDCFA}"/>
            </c:ext>
          </c:extLst>
        </c:ser>
        <c:dLbls>
          <c:showLegendKey val="0"/>
          <c:showVal val="0"/>
          <c:showCatName val="0"/>
          <c:showSerName val="0"/>
          <c:showPercent val="0"/>
          <c:showBubbleSize val="0"/>
        </c:dLbls>
        <c:marker val="1"/>
        <c:smooth val="0"/>
        <c:axId val="644164824"/>
        <c:axId val="644165480"/>
      </c:lineChart>
      <c:catAx>
        <c:axId val="644164824"/>
        <c:scaling>
          <c:orientation val="minMax"/>
        </c:scaling>
        <c:delete val="0"/>
        <c:axPos val="b"/>
        <c:numFmt formatCode="General" sourceLinked="1"/>
        <c:majorTickMark val="none"/>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5480"/>
        <c:crosses val="autoZero"/>
        <c:auto val="1"/>
        <c:lblAlgn val="ctr"/>
        <c:lblOffset val="100"/>
        <c:noMultiLvlLbl val="0"/>
      </c:catAx>
      <c:valAx>
        <c:axId val="644165480"/>
        <c:scaling>
          <c:orientation val="minMax"/>
          <c:min val="1"/>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ja-JP" altLang="en-US" sz="2000" dirty="0"/>
                  <a:t>応答時間 </a:t>
                </a:r>
                <a:r>
                  <a:rPr lang="en-US" altLang="ja-JP" sz="2000" dirty="0"/>
                  <a:t>(</a:t>
                </a:r>
                <a:r>
                  <a:rPr lang="ja-JP" altLang="en-US" sz="2000" dirty="0"/>
                  <a:t>秒</a:t>
                </a:r>
                <a:r>
                  <a:rPr lang="en-US" altLang="ja-JP" sz="2000" dirty="0"/>
                  <a:t>)</a:t>
                </a:r>
                <a:endParaRPr lang="ja-JP" altLang="en-US"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title>
        <c:numFmt formatCode="[=1]&quot;0&quot;;[&gt;1.1]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4824"/>
        <c:crosses val="autoZero"/>
        <c:crossBetween val="between"/>
      </c:valAx>
      <c:spPr>
        <a:noFill/>
        <a:ln>
          <a:solidFill>
            <a:schemeClr val="tx1"/>
          </a:solid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Sheet1!$Y$1</c:f>
              <c:strCache>
                <c:ptCount val="1"/>
                <c:pt idx="0">
                  <c:v>側臥位（左）</c:v>
                </c:pt>
              </c:strCache>
            </c:strRef>
          </c:tx>
          <c:spPr>
            <a:ln w="28575" cap="rnd">
              <a:solidFill>
                <a:schemeClr val="tx1"/>
              </a:solidFill>
              <a:prstDash val="sysDash"/>
              <a:round/>
            </a:ln>
            <a:effectLst/>
          </c:spPr>
          <c:marker>
            <c:symbol val="circle"/>
            <c:size val="10"/>
            <c:spPr>
              <a:solidFill>
                <a:schemeClr val="bg2">
                  <a:lumMod val="90000"/>
                </a:schemeClr>
              </a:solidFill>
              <a:ln w="12700">
                <a:solidFill>
                  <a:schemeClr val="tx1"/>
                </a:solidFill>
              </a:ln>
              <a:effectLst/>
            </c:spPr>
          </c:marker>
          <c:errBars>
            <c:errDir val="y"/>
            <c:errBarType val="both"/>
            <c:errValType val="cust"/>
            <c:noEndCap val="0"/>
            <c:pl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plus>
            <c:min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Sheet1!$Y$2:$Y$7</c:f>
              <c:numCache>
                <c:formatCode>General</c:formatCode>
                <c:ptCount val="6"/>
                <c:pt idx="0">
                  <c:v>1.293652189140041</c:v>
                </c:pt>
                <c:pt idx="1">
                  <c:v>1.4183853468173397</c:v>
                </c:pt>
                <c:pt idx="2">
                  <c:v>1.7982592204569225</c:v>
                </c:pt>
                <c:pt idx="3">
                  <c:v>1.6676564012797135</c:v>
                </c:pt>
                <c:pt idx="4">
                  <c:v>1.394331854820184</c:v>
                </c:pt>
                <c:pt idx="5">
                  <c:v>1.3371931938618549</c:v>
                </c:pt>
              </c:numCache>
            </c:numRef>
          </c:val>
          <c:smooth val="0"/>
          <c:extLst>
            <c:ext xmlns:c16="http://schemas.microsoft.com/office/drawing/2014/chart" uri="{C3380CC4-5D6E-409C-BE32-E72D297353CC}">
              <c16:uniqueId val="{00000002-90D0-4E39-AC38-9EE30A6738A3}"/>
            </c:ext>
          </c:extLst>
        </c:ser>
        <c:dLbls>
          <c:showLegendKey val="0"/>
          <c:showVal val="0"/>
          <c:showCatName val="0"/>
          <c:showSerName val="0"/>
          <c:showPercent val="0"/>
          <c:showBubbleSize val="0"/>
        </c:dLbls>
        <c:marker val="1"/>
        <c:smooth val="0"/>
        <c:axId val="644164824"/>
        <c:axId val="644165480"/>
      </c:lineChart>
      <c:catAx>
        <c:axId val="644164824"/>
        <c:scaling>
          <c:orientation val="minMax"/>
        </c:scaling>
        <c:delete val="0"/>
        <c:axPos val="b"/>
        <c:numFmt formatCode="General" sourceLinked="1"/>
        <c:majorTickMark val="none"/>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5480"/>
        <c:crosses val="autoZero"/>
        <c:auto val="1"/>
        <c:lblAlgn val="ctr"/>
        <c:lblOffset val="100"/>
        <c:noMultiLvlLbl val="0"/>
      </c:catAx>
      <c:valAx>
        <c:axId val="644165480"/>
        <c:scaling>
          <c:orientation val="minMax"/>
          <c:min val="1"/>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ja-JP" altLang="en-US" sz="2000" dirty="0"/>
                  <a:t>応答時間 </a:t>
                </a:r>
                <a:r>
                  <a:rPr lang="en-US" altLang="ja-JP" sz="2000" dirty="0"/>
                  <a:t>(</a:t>
                </a:r>
                <a:r>
                  <a:rPr lang="ja-JP" altLang="en-US" sz="2000" dirty="0"/>
                  <a:t>秒</a:t>
                </a:r>
                <a:r>
                  <a:rPr lang="en-US" altLang="ja-JP" sz="2000" dirty="0"/>
                  <a:t>)</a:t>
                </a:r>
                <a:endParaRPr lang="ja-JP" altLang="en-US"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title>
        <c:numFmt formatCode="[=1]&quot;0&quot;;[&gt;1.1]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4824"/>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Sheet1!$W$1</c:f>
              <c:strCache>
                <c:ptCount val="1"/>
                <c:pt idx="0">
                  <c:v>座位</c:v>
                </c:pt>
              </c:strCache>
            </c:strRef>
          </c:tx>
          <c:spPr>
            <a:ln w="28575" cap="rnd">
              <a:solidFill>
                <a:schemeClr val="tx1"/>
              </a:solidFill>
              <a:round/>
            </a:ln>
            <a:effectLst/>
          </c:spPr>
          <c:marker>
            <c:symbol val="circle"/>
            <c:size val="10"/>
            <c:spPr>
              <a:solidFill>
                <a:schemeClr val="tx1"/>
              </a:solidFill>
              <a:ln w="12700">
                <a:solidFill>
                  <a:schemeClr val="tx1"/>
                </a:solidFill>
              </a:ln>
              <a:effectLst/>
            </c:spPr>
          </c:marker>
          <c:errBars>
            <c:errDir val="y"/>
            <c:errBarType val="both"/>
            <c:errValType val="cust"/>
            <c:noEndCap val="0"/>
            <c:plus>
              <c:numRef>
                <c:f>Sheet1!$AA$2:$AA$7</c:f>
                <c:numCache>
                  <c:formatCode>General</c:formatCode>
                  <c:ptCount val="6"/>
                  <c:pt idx="0">
                    <c:v>4.6659878807756822E-2</c:v>
                  </c:pt>
                  <c:pt idx="1">
                    <c:v>9.4236952231278523E-2</c:v>
                  </c:pt>
                  <c:pt idx="2">
                    <c:v>0.17921270683226215</c:v>
                  </c:pt>
                  <c:pt idx="3">
                    <c:v>8.1217334447833966E-2</c:v>
                  </c:pt>
                  <c:pt idx="4">
                    <c:v>0.16561545200693639</c:v>
                  </c:pt>
                  <c:pt idx="5">
                    <c:v>9.8760683884252631E-2</c:v>
                  </c:pt>
                </c:numCache>
              </c:numRef>
            </c:plus>
            <c:minus>
              <c:numRef>
                <c:f>Sheet1!$AA$2:$AA$7</c:f>
                <c:numCache>
                  <c:formatCode>General</c:formatCode>
                  <c:ptCount val="6"/>
                  <c:pt idx="0">
                    <c:v>4.6659878807756822E-2</c:v>
                  </c:pt>
                  <c:pt idx="1">
                    <c:v>9.4236952231278523E-2</c:v>
                  </c:pt>
                  <c:pt idx="2">
                    <c:v>0.17921270683226215</c:v>
                  </c:pt>
                  <c:pt idx="3">
                    <c:v>8.1217334447833966E-2</c:v>
                  </c:pt>
                  <c:pt idx="4">
                    <c:v>0.16561545200693639</c:v>
                  </c:pt>
                  <c:pt idx="5">
                    <c:v>9.8760683884252631E-2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Sheet1!$W$2:$W$7</c:f>
              <c:numCache>
                <c:formatCode>General</c:formatCode>
                <c:ptCount val="6"/>
                <c:pt idx="0">
                  <c:v>1.2433729677972878</c:v>
                </c:pt>
                <c:pt idx="1">
                  <c:v>1.2584768079512023</c:v>
                </c:pt>
                <c:pt idx="2">
                  <c:v>1.5170852349184882</c:v>
                </c:pt>
                <c:pt idx="3">
                  <c:v>1.7421628852434718</c:v>
                </c:pt>
                <c:pt idx="4">
                  <c:v>1.5062510933503599</c:v>
                </c:pt>
                <c:pt idx="5">
                  <c:v>1.2532977686972009</c:v>
                </c:pt>
              </c:numCache>
            </c:numRef>
          </c:val>
          <c:smooth val="0"/>
          <c:extLst>
            <c:ext xmlns:c16="http://schemas.microsoft.com/office/drawing/2014/chart" uri="{C3380CC4-5D6E-409C-BE32-E72D297353CC}">
              <c16:uniqueId val="{00000000-A57F-4CD7-AF38-030F9DE33059}"/>
            </c:ext>
          </c:extLst>
        </c:ser>
        <c:ser>
          <c:idx val="1"/>
          <c:order val="1"/>
          <c:tx>
            <c:strRef>
              <c:f>Sheet1!$X$1</c:f>
              <c:strCache>
                <c:ptCount val="1"/>
                <c:pt idx="0">
                  <c:v>側臥位（右）</c:v>
                </c:pt>
              </c:strCache>
            </c:strRef>
          </c:tx>
          <c:spPr>
            <a:ln w="28575" cap="rnd">
              <a:solidFill>
                <a:schemeClr val="tx1"/>
              </a:solidFill>
              <a:prstDash val="dash"/>
              <a:round/>
            </a:ln>
            <a:effectLst/>
          </c:spPr>
          <c:marker>
            <c:symbol val="circle"/>
            <c:size val="10"/>
            <c:spPr>
              <a:solidFill>
                <a:schemeClr val="bg1"/>
              </a:solidFill>
              <a:ln w="12700">
                <a:solidFill>
                  <a:schemeClr val="tx1"/>
                </a:solidFill>
              </a:ln>
              <a:effectLst/>
            </c:spPr>
          </c:marker>
          <c:errBars>
            <c:errDir val="y"/>
            <c:errBarType val="both"/>
            <c:errValType val="cust"/>
            <c:noEndCap val="0"/>
            <c:plus>
              <c:numRef>
                <c:f>Sheet1!$AB$2:$AB$7</c:f>
                <c:numCache>
                  <c:formatCode>General</c:formatCode>
                  <c:ptCount val="6"/>
                  <c:pt idx="0">
                    <c:v>4.7390670334951049E-2</c:v>
                  </c:pt>
                  <c:pt idx="1">
                    <c:v>6.499886469663628E-2</c:v>
                  </c:pt>
                  <c:pt idx="2">
                    <c:v>7.2628328822025717E-2</c:v>
                  </c:pt>
                  <c:pt idx="3">
                    <c:v>5.0665530276174389E-2</c:v>
                  </c:pt>
                  <c:pt idx="4">
                    <c:v>2.7916431001001194E-2</c:v>
                  </c:pt>
                  <c:pt idx="5">
                    <c:v>6.1286054555405797E-2</c:v>
                  </c:pt>
                </c:numCache>
              </c:numRef>
            </c:plus>
            <c:minus>
              <c:numRef>
                <c:f>Sheet1!$AB$2:$AB$7</c:f>
                <c:numCache>
                  <c:formatCode>General</c:formatCode>
                  <c:ptCount val="6"/>
                  <c:pt idx="0">
                    <c:v>4.7390670334951049E-2</c:v>
                  </c:pt>
                  <c:pt idx="1">
                    <c:v>6.499886469663628E-2</c:v>
                  </c:pt>
                  <c:pt idx="2">
                    <c:v>7.2628328822025717E-2</c:v>
                  </c:pt>
                  <c:pt idx="3">
                    <c:v>5.0665530276174389E-2</c:v>
                  </c:pt>
                  <c:pt idx="4">
                    <c:v>2.7916431001001194E-2</c:v>
                  </c:pt>
                  <c:pt idx="5">
                    <c:v>6.1286054555405797E-2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Sheet1!$X$2:$X$7</c:f>
              <c:numCache>
                <c:formatCode>General</c:formatCode>
                <c:ptCount val="6"/>
                <c:pt idx="0">
                  <c:v>1.2998174938819003</c:v>
                </c:pt>
                <c:pt idx="1">
                  <c:v>1.2752687778024325</c:v>
                </c:pt>
                <c:pt idx="2">
                  <c:v>1.4057604274003053</c:v>
                </c:pt>
                <c:pt idx="3">
                  <c:v>1.585791922597624</c:v>
                </c:pt>
                <c:pt idx="4">
                  <c:v>1.7756363542422249</c:v>
                </c:pt>
                <c:pt idx="5">
                  <c:v>1.4490071712609705</c:v>
                </c:pt>
              </c:numCache>
            </c:numRef>
          </c:val>
          <c:smooth val="0"/>
          <c:extLst>
            <c:ext xmlns:c16="http://schemas.microsoft.com/office/drawing/2014/chart" uri="{C3380CC4-5D6E-409C-BE32-E72D297353CC}">
              <c16:uniqueId val="{00000001-A57F-4CD7-AF38-030F9DE33059}"/>
            </c:ext>
          </c:extLst>
        </c:ser>
        <c:ser>
          <c:idx val="2"/>
          <c:order val="2"/>
          <c:tx>
            <c:strRef>
              <c:f>Sheet1!$Y$1</c:f>
              <c:strCache>
                <c:ptCount val="1"/>
                <c:pt idx="0">
                  <c:v>側臥位（左）</c:v>
                </c:pt>
              </c:strCache>
            </c:strRef>
          </c:tx>
          <c:spPr>
            <a:ln w="28575" cap="rnd">
              <a:solidFill>
                <a:schemeClr val="tx1"/>
              </a:solidFill>
              <a:prstDash val="sysDash"/>
              <a:round/>
            </a:ln>
            <a:effectLst/>
          </c:spPr>
          <c:marker>
            <c:symbol val="circle"/>
            <c:size val="10"/>
            <c:spPr>
              <a:solidFill>
                <a:schemeClr val="bg2">
                  <a:lumMod val="90000"/>
                </a:schemeClr>
              </a:solidFill>
              <a:ln w="12700">
                <a:solidFill>
                  <a:schemeClr val="tx1"/>
                </a:solidFill>
              </a:ln>
              <a:effectLst/>
            </c:spPr>
          </c:marker>
          <c:errBars>
            <c:errDir val="y"/>
            <c:errBarType val="both"/>
            <c:errValType val="cust"/>
            <c:noEndCap val="0"/>
            <c:pl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plus>
            <c:minus>
              <c:numRef>
                <c:f>Sheet1!$AC$2:$AC$7</c:f>
                <c:numCache>
                  <c:formatCode>General</c:formatCode>
                  <c:ptCount val="6"/>
                  <c:pt idx="0">
                    <c:v>3.9359664546495629E-2</c:v>
                  </c:pt>
                  <c:pt idx="1">
                    <c:v>6.9337726386178564E-2</c:v>
                  </c:pt>
                  <c:pt idx="2">
                    <c:v>3.8017129313371076E-2</c:v>
                  </c:pt>
                  <c:pt idx="3">
                    <c:v>1.997442976307345E-2</c:v>
                  </c:pt>
                  <c:pt idx="4">
                    <c:v>4.9317344828223759E-2</c:v>
                  </c:pt>
                  <c:pt idx="5">
                    <c:v>6.6088581511424729E-2</c:v>
                  </c:pt>
                </c:numCache>
              </c:numRef>
            </c:minus>
            <c:spPr>
              <a:noFill/>
              <a:ln w="9525" cap="flat" cmpd="sng" algn="ctr">
                <a:solidFill>
                  <a:schemeClr val="tx1">
                    <a:lumMod val="65000"/>
                    <a:lumOff val="35000"/>
                  </a:schemeClr>
                </a:solidFill>
                <a:round/>
              </a:ln>
              <a:effectLst/>
            </c:spPr>
          </c:errBars>
          <c:cat>
            <c:numRef>
              <c:f>Sheet1!$V$2:$V$7</c:f>
              <c:numCache>
                <c:formatCode>General</c:formatCode>
                <c:ptCount val="6"/>
                <c:pt idx="0">
                  <c:v>0</c:v>
                </c:pt>
                <c:pt idx="1">
                  <c:v>45</c:v>
                </c:pt>
                <c:pt idx="2">
                  <c:v>135</c:v>
                </c:pt>
                <c:pt idx="3">
                  <c:v>180</c:v>
                </c:pt>
                <c:pt idx="4">
                  <c:v>225</c:v>
                </c:pt>
                <c:pt idx="5">
                  <c:v>315</c:v>
                </c:pt>
              </c:numCache>
            </c:numRef>
          </c:cat>
          <c:val>
            <c:numRef>
              <c:f>Sheet1!$Y$2:$Y$7</c:f>
              <c:numCache>
                <c:formatCode>General</c:formatCode>
                <c:ptCount val="6"/>
                <c:pt idx="0">
                  <c:v>1.293652189140041</c:v>
                </c:pt>
                <c:pt idx="1">
                  <c:v>1.4183853468173397</c:v>
                </c:pt>
                <c:pt idx="2">
                  <c:v>1.7982592204569225</c:v>
                </c:pt>
                <c:pt idx="3">
                  <c:v>1.6676564012797135</c:v>
                </c:pt>
                <c:pt idx="4">
                  <c:v>1.394331854820184</c:v>
                </c:pt>
                <c:pt idx="5">
                  <c:v>1.3371931938618549</c:v>
                </c:pt>
              </c:numCache>
            </c:numRef>
          </c:val>
          <c:smooth val="0"/>
          <c:extLst>
            <c:ext xmlns:c16="http://schemas.microsoft.com/office/drawing/2014/chart" uri="{C3380CC4-5D6E-409C-BE32-E72D297353CC}">
              <c16:uniqueId val="{00000002-A57F-4CD7-AF38-030F9DE33059}"/>
            </c:ext>
          </c:extLst>
        </c:ser>
        <c:dLbls>
          <c:showLegendKey val="0"/>
          <c:showVal val="0"/>
          <c:showCatName val="0"/>
          <c:showSerName val="0"/>
          <c:showPercent val="0"/>
          <c:showBubbleSize val="0"/>
        </c:dLbls>
        <c:marker val="1"/>
        <c:smooth val="0"/>
        <c:axId val="644164824"/>
        <c:axId val="644165480"/>
      </c:lineChart>
      <c:catAx>
        <c:axId val="644164824"/>
        <c:scaling>
          <c:orientation val="minMax"/>
        </c:scaling>
        <c:delete val="0"/>
        <c:axPos val="b"/>
        <c:numFmt formatCode="General" sourceLinked="1"/>
        <c:majorTickMark val="none"/>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5480"/>
        <c:crosses val="autoZero"/>
        <c:auto val="1"/>
        <c:lblAlgn val="ctr"/>
        <c:lblOffset val="100"/>
        <c:noMultiLvlLbl val="0"/>
      </c:catAx>
      <c:valAx>
        <c:axId val="644165480"/>
        <c:scaling>
          <c:orientation val="minMax"/>
          <c:min val="1"/>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ja-JP" altLang="en-US" sz="2000" dirty="0"/>
                  <a:t>応答時間 </a:t>
                </a:r>
                <a:r>
                  <a:rPr lang="en-US" altLang="ja-JP" sz="2000" dirty="0"/>
                  <a:t>(</a:t>
                </a:r>
                <a:r>
                  <a:rPr lang="ja-JP" altLang="en-US" sz="2000" dirty="0"/>
                  <a:t>秒</a:t>
                </a:r>
                <a:r>
                  <a:rPr lang="en-US" altLang="ja-JP" sz="2000" dirty="0"/>
                  <a:t>)</a:t>
                </a:r>
                <a:endParaRPr lang="ja-JP" altLang="en-US" sz="2000"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title>
        <c:numFmt formatCode="[=1]&quot;0&quot;;[&gt;1.1]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crossAx val="644164824"/>
        <c:crosses val="autoZero"/>
        <c:crossBetween val="between"/>
      </c:valAx>
      <c:spPr>
        <a:noFill/>
        <a:ln>
          <a:solidFill>
            <a:schemeClr val="tx1"/>
          </a:solid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0.17</cdr:x>
      <cdr:y>0.74181</cdr:y>
    </cdr:from>
    <cdr:to>
      <cdr:x>0.25259</cdr:x>
      <cdr:y>0.78419</cdr:y>
    </cdr:to>
    <cdr:grpSp>
      <cdr:nvGrpSpPr>
        <cdr:cNvPr id="13" name="グループ化 12">
          <a:extLst xmlns:a="http://schemas.openxmlformats.org/drawingml/2006/main">
            <a:ext uri="{FF2B5EF4-FFF2-40B4-BE49-F238E27FC236}">
              <a16:creationId xmlns:a16="http://schemas.microsoft.com/office/drawing/2014/main" id="{FDACC5E2-ACF5-4D0B-A470-FA9695E5A820}"/>
            </a:ext>
          </a:extLst>
        </cdr:cNvPr>
        <cdr:cNvGrpSpPr/>
      </cdr:nvGrpSpPr>
      <cdr:grpSpPr>
        <a:xfrm xmlns:a="http://schemas.openxmlformats.org/drawingml/2006/main">
          <a:off x="884867" y="3881943"/>
          <a:ext cx="429889" cy="221777"/>
          <a:chOff x="636351" y="4068157"/>
          <a:chExt cx="476378" cy="245778"/>
        </a:xfrm>
      </cdr:grpSpPr>
      <cdr:cxnSp macro="">
        <cdr:nvCxnSpPr>
          <cdr:cNvPr id="14" name="直線コネクタ 13">
            <a:extLst xmlns:a="http://schemas.openxmlformats.org/drawingml/2006/main">
              <a:ext uri="{FF2B5EF4-FFF2-40B4-BE49-F238E27FC236}">
                <a16:creationId xmlns:a16="http://schemas.microsoft.com/office/drawing/2014/main" id="{C76B05C2-3BBC-4D20-9EA1-45519433A467}"/>
              </a:ext>
            </a:extLst>
          </cdr:cNvPr>
          <cdr:cNvCxnSpPr/>
        </cdr:nvCxnSpPr>
        <cdr:spPr>
          <a:xfrm xmlns:a="http://schemas.openxmlformats.org/drawingml/2006/main" flipV="1">
            <a:off x="683467" y="4115719"/>
            <a:ext cx="345276" cy="180406"/>
          </a:xfrm>
          <a:prstGeom xmlns:a="http://schemas.openxmlformats.org/drawingml/2006/main" prst="line">
            <a:avLst/>
          </a:prstGeom>
          <a:noFill xmlns:a="http://schemas.openxmlformats.org/drawingml/2006/main"/>
          <a:ln xmlns:a="http://schemas.openxmlformats.org/drawingml/2006/main" w="215900" cap="flat" cmpd="sng" algn="ctr">
            <a:solidFill>
              <a:sysClr val="windowText" lastClr="000000"/>
            </a:solidFill>
            <a:prstDash val="solid"/>
            <a:miter lim="800000"/>
          </a:ln>
          <a:effectLst xmlns:a="http://schemas.openxmlformats.org/drawingml/2006/main"/>
        </cdr:spPr>
      </cdr:cxnSp>
      <cdr:cxnSp macro="">
        <cdr:nvCxnSpPr>
          <cdr:cNvPr id="15" name="直線コネクタ 14">
            <a:extLst xmlns:a="http://schemas.openxmlformats.org/drawingml/2006/main">
              <a:ext uri="{FF2B5EF4-FFF2-40B4-BE49-F238E27FC236}">
                <a16:creationId xmlns:a16="http://schemas.microsoft.com/office/drawing/2014/main" id="{3D641089-F0F4-4175-8540-E0C5FC2D9A04}"/>
              </a:ext>
            </a:extLst>
          </cdr:cNvPr>
          <cdr:cNvCxnSpPr/>
        </cdr:nvCxnSpPr>
        <cdr:spPr>
          <a:xfrm xmlns:a="http://schemas.openxmlformats.org/drawingml/2006/main" flipV="1">
            <a:off x="636351" y="4068157"/>
            <a:ext cx="476378" cy="245778"/>
          </a:xfrm>
          <a:prstGeom xmlns:a="http://schemas.openxmlformats.org/drawingml/2006/main" prst="line">
            <a:avLst/>
          </a:prstGeom>
          <a:noFill xmlns:a="http://schemas.openxmlformats.org/drawingml/2006/main"/>
          <a:ln xmlns:a="http://schemas.openxmlformats.org/drawingml/2006/main" w="127000" cap="flat" cmpd="sng" algn="ctr">
            <a:solidFill>
              <a:sysClr val="window" lastClr="FFFFFF"/>
            </a:solidFill>
            <a:prstDash val="solid"/>
            <a:miter lim="800000"/>
          </a:ln>
          <a:effectLst xmlns:a="http://schemas.openxmlformats.org/drawingml/2006/main"/>
        </cdr:spPr>
      </cdr:cxn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D8D9D-8CDF-4A54-B3E4-7F3B1F66A21C}" type="datetimeFigureOut">
              <a:rPr kumimoji="1" lang="ja-JP" altLang="en-US" smtClean="0"/>
              <a:t>2018/9/1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DAD4C-C6F9-4C31-9F9B-899ECD8CD80C}" type="slidenum">
              <a:rPr kumimoji="1" lang="ja-JP" altLang="en-US" smtClean="0"/>
              <a:t>‹#›</a:t>
            </a:fld>
            <a:endParaRPr kumimoji="1" lang="ja-JP" altLang="en-US"/>
          </a:p>
        </p:txBody>
      </p:sp>
    </p:spTree>
    <p:extLst>
      <p:ext uri="{BB962C8B-B14F-4D97-AF65-F5344CB8AC3E}">
        <p14:creationId xmlns:p14="http://schemas.microsoft.com/office/powerpoint/2010/main" val="126171872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TW" altLang="en-US" sz="1200" b="0" i="0" u="none" strike="noStrike" kern="1200" baseline="0" dirty="0">
                <a:solidFill>
                  <a:schemeClr val="tx1"/>
                </a:solidFill>
                <a:latin typeface="+mn-lt"/>
                <a:ea typeface="+mn-ea"/>
                <a:cs typeface="+mn-cs"/>
              </a:rPr>
              <a:t>前頭前野，運動</a:t>
            </a:r>
            <a:r>
              <a:rPr kumimoji="1" lang="ja-JP" altLang="en-US" sz="1200" b="0" i="0" u="none" strike="noStrike" kern="1200" baseline="0" dirty="0">
                <a:solidFill>
                  <a:schemeClr val="tx1"/>
                </a:solidFill>
                <a:latin typeface="+mn-lt"/>
                <a:ea typeface="+mn-ea"/>
                <a:cs typeface="+mn-cs"/>
              </a:rPr>
              <a:t>前野，補足運動野，楔前部，後帯状皮質</a:t>
            </a:r>
            <a:r>
              <a:rPr kumimoji="1" lang="en-US" altLang="ja-JP" sz="1200" b="0" i="0" u="none" strike="noStrike" kern="1200" baseline="0" dirty="0">
                <a:solidFill>
                  <a:schemeClr val="tx1"/>
                </a:solidFill>
                <a:latin typeface="+mn-lt"/>
                <a:ea typeface="+mn-ea"/>
                <a:cs typeface="+mn-cs"/>
              </a:rPr>
              <a:t>, </a:t>
            </a:r>
            <a:r>
              <a:rPr kumimoji="1" lang="ja-JP" altLang="en-US" sz="1200" b="0" i="0" u="none" strike="noStrike" kern="1200" baseline="0" dirty="0">
                <a:solidFill>
                  <a:schemeClr val="tx1"/>
                </a:solidFill>
                <a:latin typeface="+mn-lt"/>
                <a:ea typeface="+mn-ea"/>
                <a:cs typeface="+mn-cs"/>
              </a:rPr>
              <a:t>下頭頂小葉，側</a:t>
            </a:r>
            <a:r>
              <a:rPr kumimoji="1" lang="ja-JP" altLang="en-US" sz="1200" b="0" i="0" u="none" strike="noStrike" kern="1200" baseline="0" dirty="0" err="1">
                <a:solidFill>
                  <a:schemeClr val="tx1"/>
                </a:solidFill>
                <a:latin typeface="+mn-lt"/>
                <a:ea typeface="+mn-ea"/>
                <a:cs typeface="+mn-cs"/>
              </a:rPr>
              <a:t>頭頭</a:t>
            </a:r>
            <a:r>
              <a:rPr kumimoji="1" lang="ja-JP" altLang="en-US" sz="1200" b="0" i="0" u="none" strike="noStrike" kern="1200" baseline="0" dirty="0">
                <a:solidFill>
                  <a:schemeClr val="tx1"/>
                </a:solidFill>
                <a:latin typeface="+mn-lt"/>
                <a:ea typeface="+mn-ea"/>
                <a:cs typeface="+mn-cs"/>
              </a:rPr>
              <a:t>頂接合部，</a:t>
            </a:r>
            <a:r>
              <a:rPr kumimoji="1" lang="zh-TW" altLang="en-US" sz="1200" b="0" i="0" u="none" strike="noStrike" kern="1200" baseline="0" dirty="0">
                <a:solidFill>
                  <a:schemeClr val="tx1"/>
                </a:solidFill>
                <a:latin typeface="+mn-lt"/>
                <a:ea typeface="+mn-ea"/>
                <a:cs typeface="+mn-cs"/>
              </a:rPr>
              <a:t>側頭頭頂後頭接合部</a:t>
            </a:r>
            <a:endParaRPr kumimoji="1" lang="en-US" altLang="zh-TW" sz="1200" b="0" i="0" u="none" strike="noStrike" kern="1200" baseline="0" dirty="0">
              <a:solidFill>
                <a:schemeClr val="tx1"/>
              </a:solidFill>
              <a:latin typeface="+mn-lt"/>
              <a:ea typeface="+mn-ea"/>
              <a:cs typeface="+mn-cs"/>
            </a:endParaRPr>
          </a:p>
          <a:p>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心的回転では，対象の向きや位置関係を把握する上頭頂小葉や頭頂間溝近傍が，</a:t>
            </a:r>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空間的視点取得では対象と仮想的自己の位置関係を把握するための側</a:t>
            </a:r>
            <a:r>
              <a:rPr kumimoji="1" lang="ja-JP" altLang="en-US" sz="1200" b="0" i="0" u="none" strike="noStrike" kern="1200" baseline="0" dirty="0" err="1">
                <a:solidFill>
                  <a:schemeClr val="tx1"/>
                </a:solidFill>
                <a:latin typeface="+mn-lt"/>
                <a:ea typeface="+mn-ea"/>
                <a:cs typeface="+mn-cs"/>
              </a:rPr>
              <a:t>頭頭</a:t>
            </a:r>
            <a:r>
              <a:rPr kumimoji="1" lang="ja-JP" altLang="en-US" sz="1200" b="0" i="0" u="none" strike="noStrike" kern="1200" baseline="0" dirty="0">
                <a:solidFill>
                  <a:schemeClr val="tx1"/>
                </a:solidFill>
                <a:latin typeface="+mn-lt"/>
                <a:ea typeface="+mn-ea"/>
                <a:cs typeface="+mn-cs"/>
              </a:rPr>
              <a:t>頂後頭接合部や下頭頂小葉が，</a:t>
            </a:r>
            <a:endParaRPr kumimoji="1" lang="en-US" altLang="ja-JP" sz="1200" b="0" i="0" u="none" strike="noStrike" kern="1200" baseline="0" dirty="0">
              <a:solidFill>
                <a:schemeClr val="tx1"/>
              </a:solidFill>
              <a:latin typeface="+mn-lt"/>
              <a:ea typeface="+mn-ea"/>
              <a:cs typeface="+mn-cs"/>
            </a:endParaRPr>
          </a:p>
          <a:p>
            <a:r>
              <a:rPr kumimoji="1" lang="ja-JP" altLang="en-US" sz="1200" b="0" i="0" u="none" strike="noStrike" kern="1200" baseline="0" dirty="0">
                <a:solidFill>
                  <a:schemeClr val="tx1"/>
                </a:solidFill>
                <a:latin typeface="+mn-lt"/>
                <a:ea typeface="+mn-ea"/>
                <a:cs typeface="+mn-cs"/>
              </a:rPr>
              <a:t>それぞれ中心的に関与する</a:t>
            </a:r>
            <a:endParaRPr kumimoji="1" lang="ja-JP" altLang="en-US" dirty="0"/>
          </a:p>
        </p:txBody>
      </p:sp>
      <p:sp>
        <p:nvSpPr>
          <p:cNvPr id="4" name="スライド番号プレースホルダー 3"/>
          <p:cNvSpPr>
            <a:spLocks noGrp="1"/>
          </p:cNvSpPr>
          <p:nvPr>
            <p:ph type="sldNum" sz="quarter" idx="10"/>
          </p:nvPr>
        </p:nvSpPr>
        <p:spPr/>
        <p:txBody>
          <a:bodyPr/>
          <a:lstStyle/>
          <a:p>
            <a:fld id="{2E5DAD4C-C6F9-4C31-9F9B-899ECD8CD80C}" type="slidenum">
              <a:rPr kumimoji="1" lang="ja-JP" altLang="en-US" smtClean="0"/>
              <a:t>3</a:t>
            </a:fld>
            <a:endParaRPr kumimoji="1" lang="ja-JP" altLang="en-US"/>
          </a:p>
        </p:txBody>
      </p:sp>
    </p:spTree>
    <p:extLst>
      <p:ext uri="{BB962C8B-B14F-4D97-AF65-F5344CB8AC3E}">
        <p14:creationId xmlns:p14="http://schemas.microsoft.com/office/powerpoint/2010/main" val="56181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419998E-0EFC-4CE1-9332-F6A5568CB6CD}" type="slidenum">
              <a:rPr kumimoji="1" lang="ja-JP" altLang="en-US" smtClean="0"/>
              <a:t>9</a:t>
            </a:fld>
            <a:endParaRPr kumimoji="1" lang="ja-JP" altLang="en-US"/>
          </a:p>
        </p:txBody>
      </p:sp>
    </p:spTree>
    <p:extLst>
      <p:ext uri="{BB962C8B-B14F-4D97-AF65-F5344CB8AC3E}">
        <p14:creationId xmlns:p14="http://schemas.microsoft.com/office/powerpoint/2010/main" val="1732120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419998E-0EFC-4CE1-9332-F6A5568CB6CD}" type="slidenum">
              <a:rPr kumimoji="1" lang="ja-JP" altLang="en-US" smtClean="0"/>
              <a:t>12</a:t>
            </a:fld>
            <a:endParaRPr kumimoji="1" lang="ja-JP" altLang="en-US"/>
          </a:p>
        </p:txBody>
      </p:sp>
    </p:spTree>
    <p:extLst>
      <p:ext uri="{BB962C8B-B14F-4D97-AF65-F5344CB8AC3E}">
        <p14:creationId xmlns:p14="http://schemas.microsoft.com/office/powerpoint/2010/main" val="308842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A520F3-612C-42D3-9D24-BAE532191D1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3762236-C54A-4277-ABD6-800C8CD76E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8444862-D7A6-4D9E-BF9D-437E0E0F0EC5}"/>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5" name="フッター プレースホルダー 4">
            <a:extLst>
              <a:ext uri="{FF2B5EF4-FFF2-40B4-BE49-F238E27FC236}">
                <a16:creationId xmlns:a16="http://schemas.microsoft.com/office/drawing/2014/main" id="{2E6F222E-3C90-425F-A3C7-81B7A74D2D1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916A4B3-BE0B-4F56-9770-5C68F816A405}"/>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182715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D1F8A7-6705-4FB4-945C-0D03CD5C333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BBDB51C-9F07-428D-A04F-B2AD155D08E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E48B0B-8562-49B3-AA6A-14BC22CD0923}"/>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5" name="フッター プレースホルダー 4">
            <a:extLst>
              <a:ext uri="{FF2B5EF4-FFF2-40B4-BE49-F238E27FC236}">
                <a16:creationId xmlns:a16="http://schemas.microsoft.com/office/drawing/2014/main" id="{7575851A-4EAA-4010-B248-7ECAF8B73E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0287C2-CF96-4C3E-91EC-BDA4946398CB}"/>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1644855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DCB1440-1BA0-492D-AC3D-527213E2F8A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D938ACE-16BE-42B3-AA4D-AEC860E6D4B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19797F2-FD1B-4120-8890-1497CC42A565}"/>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5" name="フッター プレースホルダー 4">
            <a:extLst>
              <a:ext uri="{FF2B5EF4-FFF2-40B4-BE49-F238E27FC236}">
                <a16:creationId xmlns:a16="http://schemas.microsoft.com/office/drawing/2014/main" id="{469E939A-14AD-4CF8-8697-A63972413B8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AB19CC-54AC-4E94-A64D-3CA3B1E7EA78}"/>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2686081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C83761-FCE0-4974-9C2E-8DA1BDF0688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A11B529-26AE-4703-AD71-59E02120A95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BCA4E3-F17D-48E0-B407-D9D435B7A80A}"/>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5" name="フッター プレースホルダー 4">
            <a:extLst>
              <a:ext uri="{FF2B5EF4-FFF2-40B4-BE49-F238E27FC236}">
                <a16:creationId xmlns:a16="http://schemas.microsoft.com/office/drawing/2014/main" id="{4CB6A042-FC35-4514-857E-96A9046C64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7DFADD1-4714-441A-BF76-3E13E6C60B67}"/>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3448387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460D45-9F7C-4961-AA75-8BE09617DBA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6369027-31D3-488C-9E77-F1E0D369D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4A21BA8-0B4D-440A-961E-F20D154A4B43}"/>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5" name="フッター プレースホルダー 4">
            <a:extLst>
              <a:ext uri="{FF2B5EF4-FFF2-40B4-BE49-F238E27FC236}">
                <a16:creationId xmlns:a16="http://schemas.microsoft.com/office/drawing/2014/main" id="{D90E6CC0-21AC-413C-AECC-A6D6F7F34B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66BDD35-C7E6-4D64-93E2-342C9DBD8967}"/>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3970298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A0BF4-CF75-422C-963F-C24A6E51B98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3E855C-BDB9-44BF-A497-61CE9C2B5BC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092699-D847-4289-877A-A3ABB94ECE5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4C8424F-5537-446C-B951-E8CA2615F803}"/>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6" name="フッター プレースホルダー 5">
            <a:extLst>
              <a:ext uri="{FF2B5EF4-FFF2-40B4-BE49-F238E27FC236}">
                <a16:creationId xmlns:a16="http://schemas.microsoft.com/office/drawing/2014/main" id="{8E6E1801-8AF2-4897-ADA9-91B08962439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BFD9D95-7959-4BD0-ACDE-B7B3188C21B9}"/>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492102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15A43-491F-4605-A27D-EDCAFA6F690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F06AB6-5DD6-457C-B290-3C5694CD5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B4D3C24-1AD1-47A1-AE8B-FA16212942D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DA02996-BD5B-4B75-B6D1-7C7A2DF69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7AF1C56-7463-4AEA-8644-12F0745B742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69EE6C8-E10A-427E-B231-38E22B3DE270}"/>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8" name="フッター プレースホルダー 7">
            <a:extLst>
              <a:ext uri="{FF2B5EF4-FFF2-40B4-BE49-F238E27FC236}">
                <a16:creationId xmlns:a16="http://schemas.microsoft.com/office/drawing/2014/main" id="{4CFE7A30-DD6E-44C5-AF2D-0BB9CD14E6F8}"/>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158635E-ECB4-4B41-B264-BDB8A46B4D3F}"/>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788957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4A6CC-9FE3-4CAE-A4ED-27F5D9BCC84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E3AA7CB-5C95-4A50-95D8-17DBB54B06C8}"/>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4" name="フッター プレースホルダー 3">
            <a:extLst>
              <a:ext uri="{FF2B5EF4-FFF2-40B4-BE49-F238E27FC236}">
                <a16:creationId xmlns:a16="http://schemas.microsoft.com/office/drawing/2014/main" id="{B445C588-7A3D-4587-A5D2-D7C4E2AC763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B525B8-918B-456D-BAF0-DD3BD1EEE19E}"/>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143259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190946E-2F91-4A36-866D-D61D40870F11}"/>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3" name="フッター プレースホルダー 2">
            <a:extLst>
              <a:ext uri="{FF2B5EF4-FFF2-40B4-BE49-F238E27FC236}">
                <a16:creationId xmlns:a16="http://schemas.microsoft.com/office/drawing/2014/main" id="{C3678939-CC99-4554-93FC-C7D7EA5B25F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D18DD4E-9F6E-44D4-A203-9879DEBBD913}"/>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258624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B6219-A9C1-4B83-A82E-9DBA004146A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B85BB78-2670-46E3-A007-EF3CB8E41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7FBE918-402A-4D23-9690-4FE897A18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7A505D-688F-42E5-9FCD-4B92F6477D84}"/>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6" name="フッター プレースホルダー 5">
            <a:extLst>
              <a:ext uri="{FF2B5EF4-FFF2-40B4-BE49-F238E27FC236}">
                <a16:creationId xmlns:a16="http://schemas.microsoft.com/office/drawing/2014/main" id="{B54702BC-1110-4E19-97AD-5367988297A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A4F1DE-B70A-4496-9129-AA0D9EB09616}"/>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112023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051B05-9FDB-46FB-999A-41F21EC69E1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385516B-C52D-4475-8856-518FAE45E3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158E412-A489-4CB3-9B97-3B8B20C5B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01A2933-CE6A-4E7A-84C2-1F60CB2202D6}"/>
              </a:ext>
            </a:extLst>
          </p:cNvPr>
          <p:cNvSpPr>
            <a:spLocks noGrp="1"/>
          </p:cNvSpPr>
          <p:nvPr>
            <p:ph type="dt" sz="half" idx="10"/>
          </p:nvPr>
        </p:nvSpPr>
        <p:spPr/>
        <p:txBody>
          <a:bodyPr/>
          <a:lstStyle/>
          <a:p>
            <a:fld id="{1304A1D0-8D5C-4E14-8397-BED519E7C790}" type="datetimeFigureOut">
              <a:rPr kumimoji="1" lang="ja-JP" altLang="en-US" smtClean="0"/>
              <a:t>2018/9/1</a:t>
            </a:fld>
            <a:endParaRPr kumimoji="1" lang="ja-JP" altLang="en-US"/>
          </a:p>
        </p:txBody>
      </p:sp>
      <p:sp>
        <p:nvSpPr>
          <p:cNvPr id="6" name="フッター プレースホルダー 5">
            <a:extLst>
              <a:ext uri="{FF2B5EF4-FFF2-40B4-BE49-F238E27FC236}">
                <a16:creationId xmlns:a16="http://schemas.microsoft.com/office/drawing/2014/main" id="{9A50B50D-18A7-43C0-8F60-A814635D49A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4DBD5C-88E1-4797-9EDC-515B5204D15C}"/>
              </a:ext>
            </a:extLst>
          </p:cNvPr>
          <p:cNvSpPr>
            <a:spLocks noGrp="1"/>
          </p:cNvSpPr>
          <p:nvPr>
            <p:ph type="sldNum" sz="quarter" idx="12"/>
          </p:nvPr>
        </p:nvSpPr>
        <p:spPr/>
        <p:txBody>
          <a:body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73537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7B423F5-A1B6-42D7-8FA3-812EBF165C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CCEFFB-EAE4-4008-87C2-EA557D0AE4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A80D0E-3092-4378-B1C2-0D2AAA24CB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4A1D0-8D5C-4E14-8397-BED519E7C790}" type="datetimeFigureOut">
              <a:rPr kumimoji="1" lang="ja-JP" altLang="en-US" smtClean="0"/>
              <a:t>2018/9/1</a:t>
            </a:fld>
            <a:endParaRPr kumimoji="1" lang="ja-JP" altLang="en-US"/>
          </a:p>
        </p:txBody>
      </p:sp>
      <p:sp>
        <p:nvSpPr>
          <p:cNvPr id="5" name="フッター プレースホルダー 4">
            <a:extLst>
              <a:ext uri="{FF2B5EF4-FFF2-40B4-BE49-F238E27FC236}">
                <a16:creationId xmlns:a16="http://schemas.microsoft.com/office/drawing/2014/main" id="{5E0B7E87-5C94-4334-B462-A6841EC8E7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5A4906D-D98A-4802-8AB0-AE0070D32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40126-9545-49E7-A138-4E7C90CD8C46}" type="slidenum">
              <a:rPr kumimoji="1" lang="ja-JP" altLang="en-US" smtClean="0"/>
              <a:t>‹#›</a:t>
            </a:fld>
            <a:endParaRPr kumimoji="1" lang="ja-JP" altLang="en-US"/>
          </a:p>
        </p:txBody>
      </p:sp>
    </p:spTree>
    <p:extLst>
      <p:ext uri="{BB962C8B-B14F-4D97-AF65-F5344CB8AC3E}">
        <p14:creationId xmlns:p14="http://schemas.microsoft.com/office/powerpoint/2010/main" val="3921913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jpe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chart" Target="../charts/chart3.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FD62D3-4D6B-44B3-A988-1B4AC7E49B4A}"/>
              </a:ext>
            </a:extLst>
          </p:cNvPr>
          <p:cNvSpPr>
            <a:spLocks noGrp="1"/>
          </p:cNvSpPr>
          <p:nvPr>
            <p:ph type="ctrTitle"/>
          </p:nvPr>
        </p:nvSpPr>
        <p:spPr/>
        <p:txBody>
          <a:bodyPr>
            <a:normAutofit/>
          </a:bodyPr>
          <a:lstStyle/>
          <a:p>
            <a:r>
              <a:rPr lang="ja-JP" altLang="en-US" sz="4400" dirty="0"/>
              <a:t>観察者の姿勢による視点取得時の</a:t>
            </a:r>
            <a:br>
              <a:rPr lang="en-US" altLang="ja-JP" sz="4400" dirty="0"/>
            </a:br>
            <a:r>
              <a:rPr lang="ja-JP" altLang="en-US" sz="4400" dirty="0"/>
              <a:t>仮想的身体移動方向の制限</a:t>
            </a:r>
            <a:endParaRPr kumimoji="1" lang="ja-JP" altLang="en-US" sz="4400" dirty="0"/>
          </a:p>
        </p:txBody>
      </p:sp>
      <p:sp>
        <p:nvSpPr>
          <p:cNvPr id="3" name="字幕 2">
            <a:extLst>
              <a:ext uri="{FF2B5EF4-FFF2-40B4-BE49-F238E27FC236}">
                <a16:creationId xmlns:a16="http://schemas.microsoft.com/office/drawing/2014/main" id="{4293C33C-1446-481B-85C9-4C30746D2F62}"/>
              </a:ext>
            </a:extLst>
          </p:cNvPr>
          <p:cNvSpPr>
            <a:spLocks noGrp="1"/>
          </p:cNvSpPr>
          <p:nvPr>
            <p:ph type="subTitle" idx="1"/>
          </p:nvPr>
        </p:nvSpPr>
        <p:spPr>
          <a:xfrm>
            <a:off x="1524000" y="4305422"/>
            <a:ext cx="9144000" cy="1655762"/>
          </a:xfrm>
        </p:spPr>
        <p:txBody>
          <a:bodyPr>
            <a:normAutofit lnSpcReduction="10000"/>
          </a:bodyPr>
          <a:lstStyle/>
          <a:p>
            <a:pPr algn="r"/>
            <a:r>
              <a:rPr kumimoji="1" lang="ja-JP" altLang="en-US" dirty="0"/>
              <a:t>追手門学院大学</a:t>
            </a:r>
            <a:endParaRPr kumimoji="1" lang="en-US" altLang="ja-JP" dirty="0"/>
          </a:p>
          <a:p>
            <a:pPr algn="r"/>
            <a:r>
              <a:rPr lang="ja-JP" altLang="en-US" dirty="0"/>
              <a:t>前川 亮</a:t>
            </a:r>
            <a:endParaRPr lang="en-US" altLang="ja-JP" dirty="0"/>
          </a:p>
          <a:p>
            <a:pPr algn="r"/>
            <a:r>
              <a:rPr kumimoji="1" lang="ja-JP" altLang="en-US" dirty="0"/>
              <a:t>岡 純輝</a:t>
            </a:r>
            <a:endParaRPr kumimoji="1" lang="en-US" altLang="ja-JP" dirty="0"/>
          </a:p>
          <a:p>
            <a:pPr algn="r"/>
            <a:r>
              <a:rPr lang="ja-JP" altLang="en-US" dirty="0"/>
              <a:t>乾 敏郎</a:t>
            </a:r>
            <a:endParaRPr kumimoji="1" lang="ja-JP" altLang="en-US" dirty="0"/>
          </a:p>
        </p:txBody>
      </p:sp>
      <p:sp>
        <p:nvSpPr>
          <p:cNvPr id="5" name="テキスト ボックス 4">
            <a:extLst>
              <a:ext uri="{FF2B5EF4-FFF2-40B4-BE49-F238E27FC236}">
                <a16:creationId xmlns:a16="http://schemas.microsoft.com/office/drawing/2014/main" id="{0C72785F-FC0E-48B5-805D-A324D8A44059}"/>
              </a:ext>
            </a:extLst>
          </p:cNvPr>
          <p:cNvSpPr txBox="1"/>
          <p:nvPr/>
        </p:nvSpPr>
        <p:spPr>
          <a:xfrm>
            <a:off x="7182829" y="494489"/>
            <a:ext cx="4427279" cy="830997"/>
          </a:xfrm>
          <a:prstGeom prst="rect">
            <a:avLst/>
          </a:prstGeom>
          <a:noFill/>
        </p:spPr>
        <p:txBody>
          <a:bodyPr wrap="square" rtlCol="0">
            <a:spAutoFit/>
          </a:bodyPr>
          <a:lstStyle/>
          <a:p>
            <a:pPr algn="r"/>
            <a:r>
              <a:rPr kumimoji="1" lang="ja-JP" altLang="en-US" sz="2400" dirty="0"/>
              <a:t>日本認知心理学会第</a:t>
            </a:r>
            <a:r>
              <a:rPr kumimoji="1" lang="en-US" altLang="ja-JP" sz="2400" dirty="0"/>
              <a:t>16</a:t>
            </a:r>
            <a:r>
              <a:rPr kumimoji="1" lang="ja-JP" altLang="en-US" sz="2400" dirty="0"/>
              <a:t>回大会</a:t>
            </a:r>
            <a:endParaRPr kumimoji="1" lang="en-US" altLang="ja-JP" sz="2400" dirty="0"/>
          </a:p>
          <a:p>
            <a:pPr algn="r"/>
            <a:r>
              <a:rPr lang="en-US" altLang="ja-JP" sz="2400" dirty="0"/>
              <a:t>pO3-003</a:t>
            </a:r>
            <a:endParaRPr kumimoji="1" lang="ja-JP" altLang="en-US" sz="2400" dirty="0"/>
          </a:p>
        </p:txBody>
      </p:sp>
    </p:spTree>
    <p:extLst>
      <p:ext uri="{BB962C8B-B14F-4D97-AF65-F5344CB8AC3E}">
        <p14:creationId xmlns:p14="http://schemas.microsoft.com/office/powerpoint/2010/main" val="44274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8CC95E5-AFB3-4674-BF4C-36C181932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752" y="2026261"/>
            <a:ext cx="3341915" cy="3341915"/>
          </a:xfrm>
          <a:prstGeom prst="rect">
            <a:avLst/>
          </a:prstGeom>
        </p:spPr>
      </p:pic>
      <p:pic>
        <p:nvPicPr>
          <p:cNvPr id="7" name="図 6">
            <a:extLst>
              <a:ext uri="{FF2B5EF4-FFF2-40B4-BE49-F238E27FC236}">
                <a16:creationId xmlns:a16="http://schemas.microsoft.com/office/drawing/2014/main" id="{7EA45717-5061-4C11-B9C6-80D238F46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334" y="2071872"/>
            <a:ext cx="3250692" cy="3250692"/>
          </a:xfrm>
          <a:prstGeom prst="rect">
            <a:avLst/>
          </a:prstGeom>
        </p:spPr>
      </p:pic>
      <p:sp>
        <p:nvSpPr>
          <p:cNvPr id="2" name="タイトル 1">
            <a:extLst>
              <a:ext uri="{FF2B5EF4-FFF2-40B4-BE49-F238E27FC236}">
                <a16:creationId xmlns:a16="http://schemas.microsoft.com/office/drawing/2014/main" id="{E8508903-8ABA-4D88-A5CA-56F9F8C122AF}"/>
              </a:ext>
            </a:extLst>
          </p:cNvPr>
          <p:cNvSpPr>
            <a:spLocks noGrp="1"/>
          </p:cNvSpPr>
          <p:nvPr>
            <p:ph type="title"/>
          </p:nvPr>
        </p:nvSpPr>
        <p:spPr/>
        <p:txBody>
          <a:bodyPr/>
          <a:lstStyle/>
          <a:p>
            <a:r>
              <a:rPr kumimoji="1" lang="ja-JP" altLang="en-US" dirty="0"/>
              <a:t>考察：仮想的自己の移動角度</a:t>
            </a:r>
          </a:p>
        </p:txBody>
      </p:sp>
      <p:sp>
        <p:nvSpPr>
          <p:cNvPr id="5" name="テキスト ボックス 4">
            <a:extLst>
              <a:ext uri="{FF2B5EF4-FFF2-40B4-BE49-F238E27FC236}">
                <a16:creationId xmlns:a16="http://schemas.microsoft.com/office/drawing/2014/main" id="{E486E8C5-2394-47AD-A4B3-DFB6108A86CF}"/>
              </a:ext>
            </a:extLst>
          </p:cNvPr>
          <p:cNvSpPr txBox="1"/>
          <p:nvPr/>
        </p:nvSpPr>
        <p:spPr>
          <a:xfrm>
            <a:off x="838200" y="1839645"/>
            <a:ext cx="4301971" cy="461665"/>
          </a:xfrm>
          <a:prstGeom prst="rect">
            <a:avLst/>
          </a:prstGeom>
          <a:noFill/>
        </p:spPr>
        <p:txBody>
          <a:bodyPr wrap="square" rtlCol="0">
            <a:spAutoFit/>
          </a:bodyPr>
          <a:lstStyle/>
          <a:p>
            <a:r>
              <a:rPr lang="ja-JP" altLang="en-US" sz="2400" dirty="0"/>
              <a:t>座位</a:t>
            </a:r>
            <a:r>
              <a:rPr kumimoji="1" lang="ja-JP" altLang="en-US" sz="2400" dirty="0"/>
              <a:t>条件</a:t>
            </a:r>
          </a:p>
        </p:txBody>
      </p:sp>
      <p:sp>
        <p:nvSpPr>
          <p:cNvPr id="8" name="四角形: 角を丸くする 7">
            <a:extLst>
              <a:ext uri="{FF2B5EF4-FFF2-40B4-BE49-F238E27FC236}">
                <a16:creationId xmlns:a16="http://schemas.microsoft.com/office/drawing/2014/main" id="{938735A8-D42D-4658-A17B-BC7DB40F2325}"/>
              </a:ext>
            </a:extLst>
          </p:cNvPr>
          <p:cNvSpPr/>
          <p:nvPr/>
        </p:nvSpPr>
        <p:spPr>
          <a:xfrm>
            <a:off x="2938875" y="5558747"/>
            <a:ext cx="6314251" cy="90078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F7F4D1A7-16AD-43BC-814C-2E228A4BDD4F}"/>
              </a:ext>
            </a:extLst>
          </p:cNvPr>
          <p:cNvSpPr txBox="1"/>
          <p:nvPr/>
        </p:nvSpPr>
        <p:spPr>
          <a:xfrm>
            <a:off x="1609928" y="5778309"/>
            <a:ext cx="8972145" cy="461665"/>
          </a:xfrm>
          <a:prstGeom prst="rect">
            <a:avLst/>
          </a:prstGeom>
          <a:noFill/>
        </p:spPr>
        <p:txBody>
          <a:bodyPr wrap="square" rtlCol="0">
            <a:spAutoFit/>
          </a:bodyPr>
          <a:lstStyle/>
          <a:p>
            <a:pPr algn="ctr"/>
            <a:r>
              <a:rPr kumimoji="1" lang="en-US" altLang="ja-JP" sz="2400" dirty="0"/>
              <a:t>180°</a:t>
            </a:r>
            <a:r>
              <a:rPr kumimoji="1" lang="ja-JP" altLang="en-US" sz="2400" dirty="0"/>
              <a:t>条件で移動角度が最大となる</a:t>
            </a:r>
          </a:p>
        </p:txBody>
      </p:sp>
      <p:sp>
        <p:nvSpPr>
          <p:cNvPr id="10" name="矢印: 右 9">
            <a:extLst>
              <a:ext uri="{FF2B5EF4-FFF2-40B4-BE49-F238E27FC236}">
                <a16:creationId xmlns:a16="http://schemas.microsoft.com/office/drawing/2014/main" id="{B72E3371-D06D-42FE-9FC9-CF75E1107FE3}"/>
              </a:ext>
            </a:extLst>
          </p:cNvPr>
          <p:cNvSpPr/>
          <p:nvPr/>
        </p:nvSpPr>
        <p:spPr>
          <a:xfrm>
            <a:off x="5668945" y="2873829"/>
            <a:ext cx="854110" cy="1325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AAA355E-37BF-46C9-9BF9-354B856E6A52}"/>
              </a:ext>
            </a:extLst>
          </p:cNvPr>
          <p:cNvSpPr txBox="1"/>
          <p:nvPr/>
        </p:nvSpPr>
        <p:spPr>
          <a:xfrm>
            <a:off x="9756948" y="2491992"/>
            <a:ext cx="1007007" cy="461665"/>
          </a:xfrm>
          <a:prstGeom prst="rect">
            <a:avLst/>
          </a:prstGeom>
          <a:noFill/>
        </p:spPr>
        <p:txBody>
          <a:bodyPr wrap="none" rtlCol="0">
            <a:spAutoFit/>
          </a:bodyPr>
          <a:lstStyle/>
          <a:p>
            <a:r>
              <a:rPr kumimoji="1" lang="en-US" altLang="ja-JP" sz="2400" dirty="0"/>
              <a:t>180°</a:t>
            </a:r>
            <a:endParaRPr kumimoji="1" lang="ja-JP" altLang="en-US" sz="2400" dirty="0"/>
          </a:p>
        </p:txBody>
      </p:sp>
    </p:spTree>
    <p:extLst>
      <p:ext uri="{BB962C8B-B14F-4D97-AF65-F5344CB8AC3E}">
        <p14:creationId xmlns:p14="http://schemas.microsoft.com/office/powerpoint/2010/main" val="28633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68CC95E5-AFB3-4674-BF4C-36C181932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752" y="2026261"/>
            <a:ext cx="3341915" cy="3341915"/>
          </a:xfrm>
          <a:prstGeom prst="rect">
            <a:avLst/>
          </a:prstGeom>
        </p:spPr>
      </p:pic>
      <p:pic>
        <p:nvPicPr>
          <p:cNvPr id="7" name="図 6">
            <a:extLst>
              <a:ext uri="{FF2B5EF4-FFF2-40B4-BE49-F238E27FC236}">
                <a16:creationId xmlns:a16="http://schemas.microsoft.com/office/drawing/2014/main" id="{7EA45717-5061-4C11-B9C6-80D238F46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334" y="2071872"/>
            <a:ext cx="3250692" cy="3250692"/>
          </a:xfrm>
          <a:prstGeom prst="rect">
            <a:avLst/>
          </a:prstGeom>
        </p:spPr>
      </p:pic>
      <p:sp>
        <p:nvSpPr>
          <p:cNvPr id="2" name="タイトル 1">
            <a:extLst>
              <a:ext uri="{FF2B5EF4-FFF2-40B4-BE49-F238E27FC236}">
                <a16:creationId xmlns:a16="http://schemas.microsoft.com/office/drawing/2014/main" id="{E8508903-8ABA-4D88-A5CA-56F9F8C122AF}"/>
              </a:ext>
            </a:extLst>
          </p:cNvPr>
          <p:cNvSpPr>
            <a:spLocks noGrp="1"/>
          </p:cNvSpPr>
          <p:nvPr>
            <p:ph type="title"/>
          </p:nvPr>
        </p:nvSpPr>
        <p:spPr/>
        <p:txBody>
          <a:bodyPr/>
          <a:lstStyle/>
          <a:p>
            <a:r>
              <a:rPr kumimoji="1" lang="ja-JP" altLang="en-US" dirty="0"/>
              <a:t>仮想的自己の移動角度</a:t>
            </a:r>
          </a:p>
        </p:txBody>
      </p:sp>
      <p:sp>
        <p:nvSpPr>
          <p:cNvPr id="5" name="テキスト ボックス 4">
            <a:extLst>
              <a:ext uri="{FF2B5EF4-FFF2-40B4-BE49-F238E27FC236}">
                <a16:creationId xmlns:a16="http://schemas.microsoft.com/office/drawing/2014/main" id="{E486E8C5-2394-47AD-A4B3-DFB6108A86CF}"/>
              </a:ext>
            </a:extLst>
          </p:cNvPr>
          <p:cNvSpPr txBox="1"/>
          <p:nvPr/>
        </p:nvSpPr>
        <p:spPr>
          <a:xfrm>
            <a:off x="838200" y="1839645"/>
            <a:ext cx="4301971" cy="461665"/>
          </a:xfrm>
          <a:prstGeom prst="rect">
            <a:avLst/>
          </a:prstGeom>
          <a:noFill/>
        </p:spPr>
        <p:txBody>
          <a:bodyPr wrap="square" rtlCol="0">
            <a:spAutoFit/>
          </a:bodyPr>
          <a:lstStyle/>
          <a:p>
            <a:r>
              <a:rPr lang="ja-JP" altLang="en-US" sz="2400" dirty="0"/>
              <a:t>臥位</a:t>
            </a:r>
            <a:r>
              <a:rPr kumimoji="1" lang="ja-JP" altLang="en-US" sz="2400" dirty="0"/>
              <a:t>条件</a:t>
            </a:r>
          </a:p>
        </p:txBody>
      </p:sp>
      <p:sp>
        <p:nvSpPr>
          <p:cNvPr id="8" name="四角形: 角を丸くする 7">
            <a:extLst>
              <a:ext uri="{FF2B5EF4-FFF2-40B4-BE49-F238E27FC236}">
                <a16:creationId xmlns:a16="http://schemas.microsoft.com/office/drawing/2014/main" id="{938735A8-D42D-4658-A17B-BC7DB40F2325}"/>
              </a:ext>
            </a:extLst>
          </p:cNvPr>
          <p:cNvSpPr/>
          <p:nvPr/>
        </p:nvSpPr>
        <p:spPr>
          <a:xfrm>
            <a:off x="1302400" y="5558747"/>
            <a:ext cx="9587200" cy="90078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F7F4D1A7-16AD-43BC-814C-2E228A4BDD4F}"/>
              </a:ext>
            </a:extLst>
          </p:cNvPr>
          <p:cNvSpPr txBox="1"/>
          <p:nvPr/>
        </p:nvSpPr>
        <p:spPr>
          <a:xfrm>
            <a:off x="1609928" y="5778309"/>
            <a:ext cx="8972145" cy="461665"/>
          </a:xfrm>
          <a:prstGeom prst="rect">
            <a:avLst/>
          </a:prstGeom>
          <a:noFill/>
        </p:spPr>
        <p:txBody>
          <a:bodyPr wrap="square" rtlCol="0">
            <a:spAutoFit/>
          </a:bodyPr>
          <a:lstStyle/>
          <a:p>
            <a:pPr algn="ctr"/>
            <a:r>
              <a:rPr kumimoji="1" lang="en-US" altLang="ja-JP" sz="2400" dirty="0"/>
              <a:t>180°</a:t>
            </a:r>
            <a:r>
              <a:rPr kumimoji="1" lang="ja-JP" altLang="en-US" sz="2400" dirty="0"/>
              <a:t>条件で移動角度が最大となる　⇒　</a:t>
            </a:r>
            <a:r>
              <a:rPr kumimoji="1" lang="ja-JP" altLang="en-US" sz="2400" u="sng" dirty="0"/>
              <a:t>結果と異なる</a:t>
            </a:r>
          </a:p>
        </p:txBody>
      </p:sp>
      <p:sp>
        <p:nvSpPr>
          <p:cNvPr id="10" name="矢印: 右 9">
            <a:extLst>
              <a:ext uri="{FF2B5EF4-FFF2-40B4-BE49-F238E27FC236}">
                <a16:creationId xmlns:a16="http://schemas.microsoft.com/office/drawing/2014/main" id="{B72E3371-D06D-42FE-9FC9-CF75E1107FE3}"/>
              </a:ext>
            </a:extLst>
          </p:cNvPr>
          <p:cNvSpPr/>
          <p:nvPr/>
        </p:nvSpPr>
        <p:spPr>
          <a:xfrm>
            <a:off x="5668945" y="2873829"/>
            <a:ext cx="854110" cy="1325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9F038E9B-136C-469E-AC93-F2047471EE67}"/>
              </a:ext>
            </a:extLst>
          </p:cNvPr>
          <p:cNvSpPr txBox="1"/>
          <p:nvPr/>
        </p:nvSpPr>
        <p:spPr>
          <a:xfrm>
            <a:off x="9756948" y="2491992"/>
            <a:ext cx="1007007" cy="461665"/>
          </a:xfrm>
          <a:prstGeom prst="rect">
            <a:avLst/>
          </a:prstGeom>
          <a:noFill/>
        </p:spPr>
        <p:txBody>
          <a:bodyPr wrap="none" rtlCol="0">
            <a:spAutoFit/>
          </a:bodyPr>
          <a:lstStyle/>
          <a:p>
            <a:r>
              <a:rPr kumimoji="1" lang="en-US" altLang="ja-JP" sz="2400" dirty="0"/>
              <a:t>180°</a:t>
            </a:r>
            <a:endParaRPr kumimoji="1" lang="ja-JP" altLang="en-US" sz="2400" dirty="0"/>
          </a:p>
        </p:txBody>
      </p:sp>
    </p:spTree>
    <p:extLst>
      <p:ext uri="{BB962C8B-B14F-4D97-AF65-F5344CB8AC3E}">
        <p14:creationId xmlns:p14="http://schemas.microsoft.com/office/powerpoint/2010/main" val="223414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BF58594-C878-46DB-8E4F-5B58BB678CF0}"/>
              </a:ext>
            </a:extLst>
          </p:cNvPr>
          <p:cNvPicPr>
            <a:picLocks noChangeAspect="1"/>
          </p:cNvPicPr>
          <p:nvPr/>
        </p:nvPicPr>
        <p:blipFill>
          <a:blip r:embed="rId3"/>
          <a:stretch>
            <a:fillRect/>
          </a:stretch>
        </p:blipFill>
        <p:spPr>
          <a:xfrm>
            <a:off x="3089226" y="4341097"/>
            <a:ext cx="1491428" cy="1674286"/>
          </a:xfrm>
          <a:prstGeom prst="rect">
            <a:avLst/>
          </a:prstGeom>
        </p:spPr>
      </p:pic>
      <p:pic>
        <p:nvPicPr>
          <p:cNvPr id="9" name="図 8">
            <a:extLst>
              <a:ext uri="{FF2B5EF4-FFF2-40B4-BE49-F238E27FC236}">
                <a16:creationId xmlns:a16="http://schemas.microsoft.com/office/drawing/2014/main" id="{9B3AFD6A-31B7-48F1-A301-9E2712B23923}"/>
              </a:ext>
            </a:extLst>
          </p:cNvPr>
          <p:cNvPicPr>
            <a:picLocks noChangeAspect="1"/>
          </p:cNvPicPr>
          <p:nvPr/>
        </p:nvPicPr>
        <p:blipFill>
          <a:blip r:embed="rId4"/>
          <a:stretch>
            <a:fillRect/>
          </a:stretch>
        </p:blipFill>
        <p:spPr>
          <a:xfrm>
            <a:off x="6539025" y="4226812"/>
            <a:ext cx="628571" cy="1902857"/>
          </a:xfrm>
          <a:prstGeom prst="rect">
            <a:avLst/>
          </a:prstGeom>
        </p:spPr>
      </p:pic>
      <p:pic>
        <p:nvPicPr>
          <p:cNvPr id="10" name="図 9">
            <a:extLst>
              <a:ext uri="{FF2B5EF4-FFF2-40B4-BE49-F238E27FC236}">
                <a16:creationId xmlns:a16="http://schemas.microsoft.com/office/drawing/2014/main" id="{67BAAF20-CE45-4A9D-A0A0-16CF78C05F7B}"/>
              </a:ext>
            </a:extLst>
          </p:cNvPr>
          <p:cNvPicPr>
            <a:picLocks noChangeAspect="1"/>
          </p:cNvPicPr>
          <p:nvPr/>
        </p:nvPicPr>
        <p:blipFill>
          <a:blip r:embed="rId5"/>
          <a:stretch>
            <a:fillRect/>
          </a:stretch>
        </p:blipFill>
        <p:spPr>
          <a:xfrm>
            <a:off x="9125967" y="4315383"/>
            <a:ext cx="1628572" cy="1725714"/>
          </a:xfrm>
          <a:prstGeom prst="rect">
            <a:avLst/>
          </a:prstGeom>
        </p:spPr>
      </p:pic>
      <p:sp>
        <p:nvSpPr>
          <p:cNvPr id="2" name="タイトル 1">
            <a:extLst>
              <a:ext uri="{FF2B5EF4-FFF2-40B4-BE49-F238E27FC236}">
                <a16:creationId xmlns:a16="http://schemas.microsoft.com/office/drawing/2014/main" id="{BE73B418-4001-4534-A2F6-77AB54E999BB}"/>
              </a:ext>
            </a:extLst>
          </p:cNvPr>
          <p:cNvSpPr>
            <a:spLocks noGrp="1"/>
          </p:cNvSpPr>
          <p:nvPr>
            <p:ph type="title"/>
          </p:nvPr>
        </p:nvSpPr>
        <p:spPr/>
        <p:txBody>
          <a:bodyPr/>
          <a:lstStyle/>
          <a:p>
            <a:r>
              <a:rPr lang="ja-JP" altLang="en-US" dirty="0"/>
              <a:t>最も応答の遅い条件</a:t>
            </a:r>
            <a:endParaRPr kumimoji="1" lang="ja-JP" altLang="en-US" dirty="0"/>
          </a:p>
        </p:txBody>
      </p:sp>
      <p:pic>
        <p:nvPicPr>
          <p:cNvPr id="5" name="図 4" descr="C:\Users\tinui\AppData\Local\Microsoft\Windows\INetCache\Content.Word\IMG_8712.jpg">
            <a:extLst>
              <a:ext uri="{FF2B5EF4-FFF2-40B4-BE49-F238E27FC236}">
                <a16:creationId xmlns:a16="http://schemas.microsoft.com/office/drawing/2014/main" id="{31B6D57B-AA3A-491E-9F15-2F7B85A7FC81}"/>
              </a:ext>
            </a:extLst>
          </p:cNvPr>
          <p:cNvPicPr>
            <a:picLocks noChangeAspect="1"/>
          </p:cNvPicPr>
          <p:nvPr/>
        </p:nvPicPr>
        <p:blipFill>
          <a:blip r:embed="rId6" cstate="print">
            <a:extLst>
              <a:ext uri="{28A0092B-C50C-407E-A947-70E740481C1C}">
                <a14:useLocalDpi xmlns:a14="http://schemas.microsoft.com/office/drawing/2010/main" val="0"/>
              </a:ext>
            </a:extLst>
          </a:blip>
          <a:srcRect t="25237"/>
          <a:stretch>
            <a:fillRect/>
          </a:stretch>
        </p:blipFill>
        <p:spPr bwMode="auto">
          <a:xfrm>
            <a:off x="2491603" y="2486890"/>
            <a:ext cx="2686674" cy="1496534"/>
          </a:xfrm>
          <a:prstGeom prst="rect">
            <a:avLst/>
          </a:prstGeom>
          <a:noFill/>
          <a:ln>
            <a:noFill/>
          </a:ln>
        </p:spPr>
      </p:pic>
      <p:pic>
        <p:nvPicPr>
          <p:cNvPr id="6" name="図 5" descr="C:\Users\tinui\AppData\Local\Microsoft\Windows\INetCache\Content.Word\IMG_8712.jpg">
            <a:extLst>
              <a:ext uri="{FF2B5EF4-FFF2-40B4-BE49-F238E27FC236}">
                <a16:creationId xmlns:a16="http://schemas.microsoft.com/office/drawing/2014/main" id="{14E184A6-98D9-4B03-9BD8-E118F25750F3}"/>
              </a:ext>
            </a:extLst>
          </p:cNvPr>
          <p:cNvPicPr>
            <a:picLocks noChangeAspect="1"/>
          </p:cNvPicPr>
          <p:nvPr/>
        </p:nvPicPr>
        <p:blipFill>
          <a:blip r:embed="rId6" cstate="print">
            <a:extLst>
              <a:ext uri="{28A0092B-C50C-407E-A947-70E740481C1C}">
                <a14:useLocalDpi xmlns:a14="http://schemas.microsoft.com/office/drawing/2010/main" val="0"/>
              </a:ext>
            </a:extLst>
          </a:blip>
          <a:srcRect t="25237"/>
          <a:stretch>
            <a:fillRect/>
          </a:stretch>
        </p:blipFill>
        <p:spPr bwMode="auto">
          <a:xfrm flipH="1">
            <a:off x="8596916" y="2486890"/>
            <a:ext cx="2686674" cy="1496534"/>
          </a:xfrm>
          <a:prstGeom prst="rect">
            <a:avLst/>
          </a:prstGeom>
          <a:noFill/>
          <a:ln>
            <a:noFill/>
          </a:ln>
        </p:spPr>
      </p:pic>
      <p:pic>
        <p:nvPicPr>
          <p:cNvPr id="7" name="図 6" descr="F:\IMG_8709.JPG">
            <a:extLst>
              <a:ext uri="{FF2B5EF4-FFF2-40B4-BE49-F238E27FC236}">
                <a16:creationId xmlns:a16="http://schemas.microsoft.com/office/drawing/2014/main" id="{A33F5436-F4A5-491A-A8EC-EA2F72AB838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500"/>
          <a:stretch/>
        </p:blipFill>
        <p:spPr bwMode="auto">
          <a:xfrm rot="5400000">
            <a:off x="5966753" y="2445448"/>
            <a:ext cx="1841685" cy="1579418"/>
          </a:xfrm>
          <a:prstGeom prst="rect">
            <a:avLst/>
          </a:prstGeom>
          <a:noFill/>
          <a:ln>
            <a:noFill/>
          </a:ln>
          <a:extLst>
            <a:ext uri="{53640926-AAD7-44D8-BBD7-CCE9431645EC}">
              <a14:shadowObscured xmlns:a14="http://schemas.microsoft.com/office/drawing/2010/main"/>
            </a:ext>
          </a:extLst>
        </p:spPr>
      </p:pic>
      <p:cxnSp>
        <p:nvCxnSpPr>
          <p:cNvPr id="12" name="直線コネクタ 11">
            <a:extLst>
              <a:ext uri="{FF2B5EF4-FFF2-40B4-BE49-F238E27FC236}">
                <a16:creationId xmlns:a16="http://schemas.microsoft.com/office/drawing/2014/main" id="{5886625D-03F9-4A08-A737-7CFC365D3139}"/>
              </a:ext>
            </a:extLst>
          </p:cNvPr>
          <p:cNvCxnSpPr/>
          <p:nvPr/>
        </p:nvCxnSpPr>
        <p:spPr>
          <a:xfrm>
            <a:off x="1893455" y="1911927"/>
            <a:ext cx="0" cy="4581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DC1BF04B-554F-4B46-A044-CBD3B304B2A3}"/>
              </a:ext>
            </a:extLst>
          </p:cNvPr>
          <p:cNvCxnSpPr/>
          <p:nvPr/>
        </p:nvCxnSpPr>
        <p:spPr>
          <a:xfrm>
            <a:off x="544946" y="4257965"/>
            <a:ext cx="111021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3395E9C-168B-4941-9CC5-C72A742A2801}"/>
              </a:ext>
            </a:extLst>
          </p:cNvPr>
          <p:cNvCxnSpPr/>
          <p:nvPr/>
        </p:nvCxnSpPr>
        <p:spPr>
          <a:xfrm>
            <a:off x="5638082" y="1911927"/>
            <a:ext cx="0" cy="4581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55D89FD-C30C-488B-A6F3-B76FC0B714FF}"/>
              </a:ext>
            </a:extLst>
          </p:cNvPr>
          <p:cNvCxnSpPr/>
          <p:nvPr/>
        </p:nvCxnSpPr>
        <p:spPr>
          <a:xfrm>
            <a:off x="8137110" y="1911927"/>
            <a:ext cx="0" cy="45812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3EFCEC2-0CDC-49CA-BACF-288EA7AC4191}"/>
              </a:ext>
            </a:extLst>
          </p:cNvPr>
          <p:cNvSpPr txBox="1"/>
          <p:nvPr/>
        </p:nvSpPr>
        <p:spPr>
          <a:xfrm>
            <a:off x="3050110" y="1943194"/>
            <a:ext cx="1569660" cy="369332"/>
          </a:xfrm>
          <a:prstGeom prst="rect">
            <a:avLst/>
          </a:prstGeom>
          <a:noFill/>
        </p:spPr>
        <p:txBody>
          <a:bodyPr wrap="none" rtlCol="0">
            <a:spAutoFit/>
          </a:bodyPr>
          <a:lstStyle/>
          <a:p>
            <a:r>
              <a:rPr kumimoji="1" lang="ja-JP" altLang="en-US" dirty="0"/>
              <a:t>側臥位（左）</a:t>
            </a:r>
          </a:p>
        </p:txBody>
      </p:sp>
      <p:sp>
        <p:nvSpPr>
          <p:cNvPr id="18" name="テキスト ボックス 17">
            <a:extLst>
              <a:ext uri="{FF2B5EF4-FFF2-40B4-BE49-F238E27FC236}">
                <a16:creationId xmlns:a16="http://schemas.microsoft.com/office/drawing/2014/main" id="{6F895C34-0A25-4581-ABDC-79BB5A7EDAFE}"/>
              </a:ext>
            </a:extLst>
          </p:cNvPr>
          <p:cNvSpPr txBox="1"/>
          <p:nvPr/>
        </p:nvSpPr>
        <p:spPr>
          <a:xfrm>
            <a:off x="9155423" y="1943194"/>
            <a:ext cx="1569660" cy="369332"/>
          </a:xfrm>
          <a:prstGeom prst="rect">
            <a:avLst/>
          </a:prstGeom>
          <a:noFill/>
        </p:spPr>
        <p:txBody>
          <a:bodyPr wrap="none" rtlCol="0">
            <a:spAutoFit/>
          </a:bodyPr>
          <a:lstStyle/>
          <a:p>
            <a:r>
              <a:rPr kumimoji="1" lang="ja-JP" altLang="en-US" dirty="0"/>
              <a:t>側臥位（右）</a:t>
            </a:r>
          </a:p>
        </p:txBody>
      </p:sp>
      <p:sp>
        <p:nvSpPr>
          <p:cNvPr id="19" name="テキスト ボックス 18">
            <a:extLst>
              <a:ext uri="{FF2B5EF4-FFF2-40B4-BE49-F238E27FC236}">
                <a16:creationId xmlns:a16="http://schemas.microsoft.com/office/drawing/2014/main" id="{65AA94D2-E53A-4F13-9AB7-D526DE47F7C9}"/>
              </a:ext>
            </a:extLst>
          </p:cNvPr>
          <p:cNvSpPr txBox="1"/>
          <p:nvPr/>
        </p:nvSpPr>
        <p:spPr>
          <a:xfrm>
            <a:off x="6530144" y="1943194"/>
            <a:ext cx="646331" cy="369332"/>
          </a:xfrm>
          <a:prstGeom prst="rect">
            <a:avLst/>
          </a:prstGeom>
          <a:noFill/>
        </p:spPr>
        <p:txBody>
          <a:bodyPr wrap="none" rtlCol="0">
            <a:spAutoFit/>
          </a:bodyPr>
          <a:lstStyle/>
          <a:p>
            <a:r>
              <a:rPr kumimoji="1" lang="ja-JP" altLang="en-US" dirty="0"/>
              <a:t>座位</a:t>
            </a:r>
          </a:p>
        </p:txBody>
      </p:sp>
      <p:sp>
        <p:nvSpPr>
          <p:cNvPr id="20" name="テキスト ボックス 19">
            <a:extLst>
              <a:ext uri="{FF2B5EF4-FFF2-40B4-BE49-F238E27FC236}">
                <a16:creationId xmlns:a16="http://schemas.microsoft.com/office/drawing/2014/main" id="{47D3625E-ADCA-44AD-B61F-0D88F3E36CF7}"/>
              </a:ext>
            </a:extLst>
          </p:cNvPr>
          <p:cNvSpPr txBox="1"/>
          <p:nvPr/>
        </p:nvSpPr>
        <p:spPr>
          <a:xfrm>
            <a:off x="3434831" y="6109197"/>
            <a:ext cx="800219" cy="369332"/>
          </a:xfrm>
          <a:prstGeom prst="rect">
            <a:avLst/>
          </a:prstGeom>
          <a:noFill/>
        </p:spPr>
        <p:txBody>
          <a:bodyPr wrap="none" rtlCol="0">
            <a:spAutoFit/>
          </a:bodyPr>
          <a:lstStyle/>
          <a:p>
            <a:r>
              <a:rPr lang="en-US" altLang="ja-JP" dirty="0"/>
              <a:t>135°</a:t>
            </a:r>
            <a:endParaRPr kumimoji="1" lang="ja-JP" altLang="en-US" dirty="0"/>
          </a:p>
        </p:txBody>
      </p:sp>
      <p:sp>
        <p:nvSpPr>
          <p:cNvPr id="21" name="テキスト ボックス 20">
            <a:extLst>
              <a:ext uri="{FF2B5EF4-FFF2-40B4-BE49-F238E27FC236}">
                <a16:creationId xmlns:a16="http://schemas.microsoft.com/office/drawing/2014/main" id="{0304145E-919F-4725-B288-776924AD55E5}"/>
              </a:ext>
            </a:extLst>
          </p:cNvPr>
          <p:cNvSpPr txBox="1"/>
          <p:nvPr/>
        </p:nvSpPr>
        <p:spPr>
          <a:xfrm>
            <a:off x="6579337" y="6109197"/>
            <a:ext cx="800219" cy="369332"/>
          </a:xfrm>
          <a:prstGeom prst="rect">
            <a:avLst/>
          </a:prstGeom>
          <a:noFill/>
        </p:spPr>
        <p:txBody>
          <a:bodyPr wrap="none" rtlCol="0">
            <a:spAutoFit/>
          </a:bodyPr>
          <a:lstStyle/>
          <a:p>
            <a:r>
              <a:rPr lang="en-US" altLang="ja-JP" dirty="0"/>
              <a:t>180°</a:t>
            </a:r>
            <a:endParaRPr kumimoji="1" lang="ja-JP" altLang="en-US" dirty="0"/>
          </a:p>
        </p:txBody>
      </p:sp>
      <p:sp>
        <p:nvSpPr>
          <p:cNvPr id="22" name="テキスト ボックス 21">
            <a:extLst>
              <a:ext uri="{FF2B5EF4-FFF2-40B4-BE49-F238E27FC236}">
                <a16:creationId xmlns:a16="http://schemas.microsoft.com/office/drawing/2014/main" id="{5C79BC76-C678-45B8-A16C-9215E93BBD30}"/>
              </a:ext>
            </a:extLst>
          </p:cNvPr>
          <p:cNvSpPr txBox="1"/>
          <p:nvPr/>
        </p:nvSpPr>
        <p:spPr>
          <a:xfrm>
            <a:off x="9540143" y="6109197"/>
            <a:ext cx="800219" cy="369332"/>
          </a:xfrm>
          <a:prstGeom prst="rect">
            <a:avLst/>
          </a:prstGeom>
          <a:noFill/>
        </p:spPr>
        <p:txBody>
          <a:bodyPr wrap="none" rtlCol="0">
            <a:spAutoFit/>
          </a:bodyPr>
          <a:lstStyle/>
          <a:p>
            <a:r>
              <a:rPr lang="en-US" altLang="ja-JP" dirty="0"/>
              <a:t>225°</a:t>
            </a:r>
            <a:endParaRPr kumimoji="1" lang="ja-JP" altLang="en-US" dirty="0"/>
          </a:p>
        </p:txBody>
      </p:sp>
      <p:sp>
        <p:nvSpPr>
          <p:cNvPr id="23" name="テキスト ボックス 22">
            <a:extLst>
              <a:ext uri="{FF2B5EF4-FFF2-40B4-BE49-F238E27FC236}">
                <a16:creationId xmlns:a16="http://schemas.microsoft.com/office/drawing/2014/main" id="{02AF2209-1588-403C-933D-A2644A0DE3F9}"/>
              </a:ext>
            </a:extLst>
          </p:cNvPr>
          <p:cNvSpPr txBox="1"/>
          <p:nvPr/>
        </p:nvSpPr>
        <p:spPr>
          <a:xfrm>
            <a:off x="853487" y="2881745"/>
            <a:ext cx="646331" cy="369332"/>
          </a:xfrm>
          <a:prstGeom prst="rect">
            <a:avLst/>
          </a:prstGeom>
          <a:noFill/>
        </p:spPr>
        <p:txBody>
          <a:bodyPr wrap="none" rtlCol="0">
            <a:spAutoFit/>
          </a:bodyPr>
          <a:lstStyle/>
          <a:p>
            <a:r>
              <a:rPr kumimoji="1" lang="ja-JP" altLang="en-US" dirty="0"/>
              <a:t>姿勢</a:t>
            </a:r>
          </a:p>
        </p:txBody>
      </p:sp>
      <p:sp>
        <p:nvSpPr>
          <p:cNvPr id="24" name="テキスト ボックス 23">
            <a:extLst>
              <a:ext uri="{FF2B5EF4-FFF2-40B4-BE49-F238E27FC236}">
                <a16:creationId xmlns:a16="http://schemas.microsoft.com/office/drawing/2014/main" id="{579CC964-9431-4E09-9DD5-4D0876B713C3}"/>
              </a:ext>
            </a:extLst>
          </p:cNvPr>
          <p:cNvSpPr txBox="1"/>
          <p:nvPr/>
        </p:nvSpPr>
        <p:spPr>
          <a:xfrm>
            <a:off x="853487" y="5301734"/>
            <a:ext cx="646331" cy="369332"/>
          </a:xfrm>
          <a:prstGeom prst="rect">
            <a:avLst/>
          </a:prstGeom>
          <a:noFill/>
        </p:spPr>
        <p:txBody>
          <a:bodyPr wrap="none" rtlCol="0">
            <a:spAutoFit/>
          </a:bodyPr>
          <a:lstStyle/>
          <a:p>
            <a:r>
              <a:rPr kumimoji="1" lang="ja-JP" altLang="en-US" dirty="0"/>
              <a:t>刺激</a:t>
            </a:r>
          </a:p>
        </p:txBody>
      </p:sp>
    </p:spTree>
    <p:extLst>
      <p:ext uri="{BB962C8B-B14F-4D97-AF65-F5344CB8AC3E}">
        <p14:creationId xmlns:p14="http://schemas.microsoft.com/office/powerpoint/2010/main" val="4164676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4BCD94E-3223-46C5-85B9-BC24EB4C5AE0}"/>
              </a:ext>
            </a:extLst>
          </p:cNvPr>
          <p:cNvGrpSpPr/>
          <p:nvPr/>
        </p:nvGrpSpPr>
        <p:grpSpPr>
          <a:xfrm flipH="1">
            <a:off x="8294108" y="2621065"/>
            <a:ext cx="3258120" cy="3258120"/>
            <a:chOff x="8294108" y="2621065"/>
            <a:chExt cx="3258120" cy="3258120"/>
          </a:xfrm>
        </p:grpSpPr>
        <p:pic>
          <p:nvPicPr>
            <p:cNvPr id="19" name="図 18">
              <a:extLst>
                <a:ext uri="{FF2B5EF4-FFF2-40B4-BE49-F238E27FC236}">
                  <a16:creationId xmlns:a16="http://schemas.microsoft.com/office/drawing/2014/main" id="{D4626440-0A50-43AC-A1E4-8D07751F2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108" y="2621065"/>
              <a:ext cx="3258120" cy="3258120"/>
            </a:xfrm>
            <a:prstGeom prst="rect">
              <a:avLst/>
            </a:prstGeom>
          </p:spPr>
        </p:pic>
        <p:cxnSp>
          <p:nvCxnSpPr>
            <p:cNvPr id="20" name="直線コネクタ 19">
              <a:extLst>
                <a:ext uri="{FF2B5EF4-FFF2-40B4-BE49-F238E27FC236}">
                  <a16:creationId xmlns:a16="http://schemas.microsoft.com/office/drawing/2014/main" id="{D0A67594-598F-4E95-8198-FAE67A4772C8}"/>
                </a:ext>
              </a:extLst>
            </p:cNvPr>
            <p:cNvCxnSpPr>
              <a:cxnSpLocks/>
            </p:cNvCxnSpPr>
            <p:nvPr/>
          </p:nvCxnSpPr>
          <p:spPr>
            <a:xfrm flipV="1">
              <a:off x="9393836" y="5150046"/>
              <a:ext cx="516546" cy="5128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C4EC7DB-42DC-4424-9F37-45720995C44F}"/>
                </a:ext>
              </a:extLst>
            </p:cNvPr>
            <p:cNvCxnSpPr/>
            <p:nvPr/>
          </p:nvCxnSpPr>
          <p:spPr>
            <a:xfrm>
              <a:off x="9903837" y="5157354"/>
              <a:ext cx="99758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3057CB66-C9EC-419E-872F-45433637CA26}"/>
                </a:ext>
              </a:extLst>
            </p:cNvPr>
            <p:cNvSpPr txBox="1"/>
            <p:nvPr/>
          </p:nvSpPr>
          <p:spPr>
            <a:xfrm>
              <a:off x="9386371" y="2781837"/>
              <a:ext cx="800219" cy="369332"/>
            </a:xfrm>
            <a:prstGeom prst="rect">
              <a:avLst/>
            </a:prstGeom>
            <a:noFill/>
          </p:spPr>
          <p:txBody>
            <a:bodyPr wrap="none" rtlCol="0">
              <a:spAutoFit/>
            </a:bodyPr>
            <a:lstStyle/>
            <a:p>
              <a:r>
                <a:rPr lang="en-US" altLang="ja-JP" dirty="0"/>
                <a:t>22</a:t>
              </a:r>
              <a:r>
                <a:rPr kumimoji="1" lang="en-US" altLang="ja-JP" dirty="0"/>
                <a:t>5°</a:t>
              </a:r>
              <a:endParaRPr kumimoji="1" lang="ja-JP" altLang="en-US" dirty="0"/>
            </a:p>
          </p:txBody>
        </p:sp>
      </p:grpSp>
      <p:pic>
        <p:nvPicPr>
          <p:cNvPr id="11" name="図 10">
            <a:extLst>
              <a:ext uri="{FF2B5EF4-FFF2-40B4-BE49-F238E27FC236}">
                <a16:creationId xmlns:a16="http://schemas.microsoft.com/office/drawing/2014/main" id="{E90DAD5F-86FA-403C-9696-DC182F98C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658005" y="2655683"/>
            <a:ext cx="3137540" cy="3137540"/>
          </a:xfrm>
          <a:prstGeom prst="rect">
            <a:avLst/>
          </a:prstGeom>
        </p:spPr>
      </p:pic>
      <p:sp>
        <p:nvSpPr>
          <p:cNvPr id="2" name="タイトル 1">
            <a:extLst>
              <a:ext uri="{FF2B5EF4-FFF2-40B4-BE49-F238E27FC236}">
                <a16:creationId xmlns:a16="http://schemas.microsoft.com/office/drawing/2014/main" id="{3F7FB8DE-C647-4346-997C-8DAA0CCAE029}"/>
              </a:ext>
            </a:extLst>
          </p:cNvPr>
          <p:cNvSpPr>
            <a:spLocks noGrp="1"/>
          </p:cNvSpPr>
          <p:nvPr>
            <p:ph type="title"/>
          </p:nvPr>
        </p:nvSpPr>
        <p:spPr/>
        <p:txBody>
          <a:bodyPr/>
          <a:lstStyle/>
          <a:p>
            <a:r>
              <a:rPr kumimoji="1" lang="ja-JP" altLang="en-US" dirty="0"/>
              <a:t>床面の影響</a:t>
            </a:r>
          </a:p>
        </p:txBody>
      </p:sp>
      <p:sp>
        <p:nvSpPr>
          <p:cNvPr id="3" name="コンテンツ プレースホルダー 2">
            <a:extLst>
              <a:ext uri="{FF2B5EF4-FFF2-40B4-BE49-F238E27FC236}">
                <a16:creationId xmlns:a16="http://schemas.microsoft.com/office/drawing/2014/main" id="{8930091B-D703-4D33-9B2F-ED1365372CD7}"/>
              </a:ext>
            </a:extLst>
          </p:cNvPr>
          <p:cNvSpPr>
            <a:spLocks noGrp="1"/>
          </p:cNvSpPr>
          <p:nvPr>
            <p:ph idx="1"/>
          </p:nvPr>
        </p:nvSpPr>
        <p:spPr>
          <a:xfrm>
            <a:off x="838200" y="1825625"/>
            <a:ext cx="10515600" cy="4351338"/>
          </a:xfrm>
        </p:spPr>
        <p:txBody>
          <a:bodyPr>
            <a:normAutofit/>
          </a:bodyPr>
          <a:lstStyle/>
          <a:p>
            <a:r>
              <a:rPr kumimoji="1" lang="ja-JP" altLang="en-US" sz="2400" dirty="0"/>
              <a:t>床面側を回転軸として，仮想的身体回転を行っていると考えられる</a:t>
            </a:r>
          </a:p>
        </p:txBody>
      </p:sp>
      <p:sp>
        <p:nvSpPr>
          <p:cNvPr id="13" name="矢印: 右 12">
            <a:extLst>
              <a:ext uri="{FF2B5EF4-FFF2-40B4-BE49-F238E27FC236}">
                <a16:creationId xmlns:a16="http://schemas.microsoft.com/office/drawing/2014/main" id="{3A28E664-8D86-43D5-8F11-54E331D375B7}"/>
              </a:ext>
            </a:extLst>
          </p:cNvPr>
          <p:cNvSpPr/>
          <p:nvPr/>
        </p:nvSpPr>
        <p:spPr>
          <a:xfrm>
            <a:off x="3921729" y="3852909"/>
            <a:ext cx="577048" cy="117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C:\Users\tinui\AppData\Local\Microsoft\Windows\INetCache\Content.Word\IMG_8712.jpg">
            <a:extLst>
              <a:ext uri="{FF2B5EF4-FFF2-40B4-BE49-F238E27FC236}">
                <a16:creationId xmlns:a16="http://schemas.microsoft.com/office/drawing/2014/main" id="{8383ADF4-77F5-415E-9CAF-39256C8E3DEB}"/>
              </a:ext>
            </a:extLst>
          </p:cNvPr>
          <p:cNvPicPr>
            <a:picLocks noChangeAspect="1"/>
          </p:cNvPicPr>
          <p:nvPr/>
        </p:nvPicPr>
        <p:blipFill>
          <a:blip r:embed="rId4" cstate="print">
            <a:extLst>
              <a:ext uri="{28A0092B-C50C-407E-A947-70E740481C1C}">
                <a14:useLocalDpi xmlns:a14="http://schemas.microsoft.com/office/drawing/2010/main" val="0"/>
              </a:ext>
            </a:extLst>
          </a:blip>
          <a:srcRect t="25237"/>
          <a:stretch>
            <a:fillRect/>
          </a:stretch>
        </p:blipFill>
        <p:spPr bwMode="auto">
          <a:xfrm flipH="1">
            <a:off x="838200" y="2781837"/>
            <a:ext cx="2686674" cy="1496534"/>
          </a:xfrm>
          <a:prstGeom prst="rect">
            <a:avLst/>
          </a:prstGeom>
          <a:noFill/>
          <a:ln>
            <a:noFill/>
          </a:ln>
        </p:spPr>
      </p:pic>
      <p:pic>
        <p:nvPicPr>
          <p:cNvPr id="21" name="図 20">
            <a:extLst>
              <a:ext uri="{FF2B5EF4-FFF2-40B4-BE49-F238E27FC236}">
                <a16:creationId xmlns:a16="http://schemas.microsoft.com/office/drawing/2014/main" id="{964C0E8B-D9EB-4473-8869-FA3382288C4B}"/>
              </a:ext>
            </a:extLst>
          </p:cNvPr>
          <p:cNvPicPr>
            <a:picLocks noChangeAspect="1"/>
          </p:cNvPicPr>
          <p:nvPr/>
        </p:nvPicPr>
        <p:blipFill>
          <a:blip r:embed="rId5"/>
          <a:stretch>
            <a:fillRect/>
          </a:stretch>
        </p:blipFill>
        <p:spPr>
          <a:xfrm flipH="1">
            <a:off x="1435823" y="4349624"/>
            <a:ext cx="1491428" cy="1674286"/>
          </a:xfrm>
          <a:prstGeom prst="rect">
            <a:avLst/>
          </a:prstGeom>
        </p:spPr>
      </p:pic>
      <p:sp>
        <p:nvSpPr>
          <p:cNvPr id="8" name="テキスト ボックス 7">
            <a:extLst>
              <a:ext uri="{FF2B5EF4-FFF2-40B4-BE49-F238E27FC236}">
                <a16:creationId xmlns:a16="http://schemas.microsoft.com/office/drawing/2014/main" id="{EA10C043-0541-497D-98D8-07B60B6ACC06}"/>
              </a:ext>
            </a:extLst>
          </p:cNvPr>
          <p:cNvSpPr txBox="1"/>
          <p:nvPr/>
        </p:nvSpPr>
        <p:spPr>
          <a:xfrm>
            <a:off x="1841716" y="6133126"/>
            <a:ext cx="800219" cy="369332"/>
          </a:xfrm>
          <a:prstGeom prst="rect">
            <a:avLst/>
          </a:prstGeom>
          <a:noFill/>
        </p:spPr>
        <p:txBody>
          <a:bodyPr wrap="none" rtlCol="0">
            <a:spAutoFit/>
          </a:bodyPr>
          <a:lstStyle/>
          <a:p>
            <a:r>
              <a:rPr lang="en-US" altLang="ja-JP" dirty="0"/>
              <a:t>225°</a:t>
            </a:r>
            <a:endParaRPr kumimoji="1" lang="ja-JP" altLang="en-US" dirty="0"/>
          </a:p>
        </p:txBody>
      </p:sp>
      <p:sp>
        <p:nvSpPr>
          <p:cNvPr id="15" name="テキスト ボックス 14">
            <a:extLst>
              <a:ext uri="{FF2B5EF4-FFF2-40B4-BE49-F238E27FC236}">
                <a16:creationId xmlns:a16="http://schemas.microsoft.com/office/drawing/2014/main" id="{61110574-5872-4814-8767-767151BD662F}"/>
              </a:ext>
            </a:extLst>
          </p:cNvPr>
          <p:cNvSpPr txBox="1"/>
          <p:nvPr/>
        </p:nvSpPr>
        <p:spPr>
          <a:xfrm>
            <a:off x="1396707" y="2372313"/>
            <a:ext cx="1569660" cy="369332"/>
          </a:xfrm>
          <a:prstGeom prst="rect">
            <a:avLst/>
          </a:prstGeom>
          <a:noFill/>
        </p:spPr>
        <p:txBody>
          <a:bodyPr wrap="none" rtlCol="0">
            <a:spAutoFit/>
          </a:bodyPr>
          <a:lstStyle/>
          <a:p>
            <a:r>
              <a:rPr kumimoji="1" lang="ja-JP" altLang="en-US" dirty="0"/>
              <a:t>側臥位（右）</a:t>
            </a:r>
          </a:p>
        </p:txBody>
      </p:sp>
      <p:sp>
        <p:nvSpPr>
          <p:cNvPr id="23" name="矢印: 右 22">
            <a:extLst>
              <a:ext uri="{FF2B5EF4-FFF2-40B4-BE49-F238E27FC236}">
                <a16:creationId xmlns:a16="http://schemas.microsoft.com/office/drawing/2014/main" id="{BEA589E3-B480-449F-B6B5-198F65BE5EF3}"/>
              </a:ext>
            </a:extLst>
          </p:cNvPr>
          <p:cNvSpPr/>
          <p:nvPr/>
        </p:nvSpPr>
        <p:spPr>
          <a:xfrm>
            <a:off x="8147863" y="3852909"/>
            <a:ext cx="577048" cy="117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D3C195B6-85DD-4C07-B39A-377ECED6FB97}"/>
              </a:ext>
            </a:extLst>
          </p:cNvPr>
          <p:cNvSpPr txBox="1"/>
          <p:nvPr/>
        </p:nvSpPr>
        <p:spPr>
          <a:xfrm>
            <a:off x="8933529" y="5844103"/>
            <a:ext cx="2262158" cy="646331"/>
          </a:xfrm>
          <a:prstGeom prst="rect">
            <a:avLst/>
          </a:prstGeom>
          <a:noFill/>
        </p:spPr>
        <p:txBody>
          <a:bodyPr wrap="none" rtlCol="0">
            <a:spAutoFit/>
          </a:bodyPr>
          <a:lstStyle/>
          <a:p>
            <a:r>
              <a:rPr kumimoji="1" lang="ja-JP" altLang="en-US" dirty="0"/>
              <a:t>床面側を軸として</a:t>
            </a:r>
            <a:endParaRPr kumimoji="1" lang="en-US" altLang="ja-JP" dirty="0"/>
          </a:p>
          <a:p>
            <a:r>
              <a:rPr kumimoji="1" lang="ja-JP" altLang="en-US" dirty="0"/>
              <a:t>身体の前方向に回転</a:t>
            </a:r>
          </a:p>
        </p:txBody>
      </p:sp>
      <p:sp>
        <p:nvSpPr>
          <p:cNvPr id="17" name="テキスト ボックス 16">
            <a:extLst>
              <a:ext uri="{FF2B5EF4-FFF2-40B4-BE49-F238E27FC236}">
                <a16:creationId xmlns:a16="http://schemas.microsoft.com/office/drawing/2014/main" id="{EB48C8E5-D66A-4AAB-8587-0580B8C014C9}"/>
              </a:ext>
            </a:extLst>
          </p:cNvPr>
          <p:cNvSpPr txBox="1"/>
          <p:nvPr/>
        </p:nvSpPr>
        <p:spPr>
          <a:xfrm>
            <a:off x="4849433" y="5673507"/>
            <a:ext cx="2754684" cy="646331"/>
          </a:xfrm>
          <a:prstGeom prst="rect">
            <a:avLst/>
          </a:prstGeom>
          <a:noFill/>
        </p:spPr>
        <p:txBody>
          <a:bodyPr wrap="square" rtlCol="0">
            <a:spAutoFit/>
          </a:bodyPr>
          <a:lstStyle/>
          <a:p>
            <a:r>
              <a:rPr kumimoji="1" lang="ja-JP" altLang="en-US" dirty="0"/>
              <a:t>仮想的身体が起き上がるときに床面の</a:t>
            </a:r>
            <a:r>
              <a:rPr lang="ja-JP" altLang="en-US" dirty="0"/>
              <a:t>感覚が残る</a:t>
            </a:r>
            <a:endParaRPr kumimoji="1" lang="en-US" altLang="ja-JP" dirty="0"/>
          </a:p>
        </p:txBody>
      </p:sp>
    </p:spTree>
    <p:extLst>
      <p:ext uri="{BB962C8B-B14F-4D97-AF65-F5344CB8AC3E}">
        <p14:creationId xmlns:p14="http://schemas.microsoft.com/office/powerpoint/2010/main" val="3438341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08903-8ABA-4D88-A5CA-56F9F8C122AF}"/>
              </a:ext>
            </a:extLst>
          </p:cNvPr>
          <p:cNvSpPr>
            <a:spLocks noGrp="1"/>
          </p:cNvSpPr>
          <p:nvPr>
            <p:ph type="title"/>
          </p:nvPr>
        </p:nvSpPr>
        <p:spPr/>
        <p:txBody>
          <a:bodyPr/>
          <a:lstStyle/>
          <a:p>
            <a:r>
              <a:rPr kumimoji="1" lang="ja-JP" altLang="en-US" dirty="0"/>
              <a:t>心的回転と考えた場合</a:t>
            </a:r>
          </a:p>
        </p:txBody>
      </p:sp>
      <p:pic>
        <p:nvPicPr>
          <p:cNvPr id="8" name="図 7">
            <a:extLst>
              <a:ext uri="{FF2B5EF4-FFF2-40B4-BE49-F238E27FC236}">
                <a16:creationId xmlns:a16="http://schemas.microsoft.com/office/drawing/2014/main" id="{D7AFDA0C-185E-46EC-88D1-053D4942D13B}"/>
              </a:ext>
            </a:extLst>
          </p:cNvPr>
          <p:cNvPicPr>
            <a:picLocks noChangeAspect="1"/>
          </p:cNvPicPr>
          <p:nvPr/>
        </p:nvPicPr>
        <p:blipFill>
          <a:blip r:embed="rId2"/>
          <a:stretch>
            <a:fillRect/>
          </a:stretch>
        </p:blipFill>
        <p:spPr>
          <a:xfrm>
            <a:off x="4580589" y="2411063"/>
            <a:ext cx="1491428" cy="1674286"/>
          </a:xfrm>
          <a:prstGeom prst="rect">
            <a:avLst/>
          </a:prstGeom>
        </p:spPr>
      </p:pic>
      <p:pic>
        <p:nvPicPr>
          <p:cNvPr id="9" name="図 8">
            <a:extLst>
              <a:ext uri="{FF2B5EF4-FFF2-40B4-BE49-F238E27FC236}">
                <a16:creationId xmlns:a16="http://schemas.microsoft.com/office/drawing/2014/main" id="{EF208C91-838D-4AFB-AF18-869416AE9DC0}"/>
              </a:ext>
            </a:extLst>
          </p:cNvPr>
          <p:cNvPicPr>
            <a:picLocks noChangeAspect="1"/>
          </p:cNvPicPr>
          <p:nvPr/>
        </p:nvPicPr>
        <p:blipFill>
          <a:blip r:embed="rId2"/>
          <a:stretch>
            <a:fillRect/>
          </a:stretch>
        </p:blipFill>
        <p:spPr>
          <a:xfrm>
            <a:off x="6773368" y="2411063"/>
            <a:ext cx="1491428" cy="1674286"/>
          </a:xfrm>
          <a:prstGeom prst="rect">
            <a:avLst/>
          </a:prstGeom>
        </p:spPr>
      </p:pic>
      <p:pic>
        <p:nvPicPr>
          <p:cNvPr id="10" name="図 9">
            <a:extLst>
              <a:ext uri="{FF2B5EF4-FFF2-40B4-BE49-F238E27FC236}">
                <a16:creationId xmlns:a16="http://schemas.microsoft.com/office/drawing/2014/main" id="{74C4224A-01EA-4A59-8E96-27FC845063E9}"/>
              </a:ext>
            </a:extLst>
          </p:cNvPr>
          <p:cNvPicPr>
            <a:picLocks noChangeAspect="1"/>
          </p:cNvPicPr>
          <p:nvPr/>
        </p:nvPicPr>
        <p:blipFill>
          <a:blip r:embed="rId3"/>
          <a:stretch>
            <a:fillRect/>
          </a:stretch>
        </p:blipFill>
        <p:spPr>
          <a:xfrm>
            <a:off x="4569161" y="4900223"/>
            <a:ext cx="1514285" cy="1440000"/>
          </a:xfrm>
          <a:prstGeom prst="rect">
            <a:avLst/>
          </a:prstGeom>
        </p:spPr>
      </p:pic>
      <p:pic>
        <p:nvPicPr>
          <p:cNvPr id="12" name="図 11" descr="C:\Users\tinui\AppData\Local\Microsoft\Windows\INetCache\Content.Word\IMG_8712.jpg">
            <a:extLst>
              <a:ext uri="{FF2B5EF4-FFF2-40B4-BE49-F238E27FC236}">
                <a16:creationId xmlns:a16="http://schemas.microsoft.com/office/drawing/2014/main" id="{C497D7E4-EFEE-44DA-B1A5-B1B3B322D980}"/>
              </a:ext>
            </a:extLst>
          </p:cNvPr>
          <p:cNvPicPr>
            <a:picLocks noChangeAspect="1"/>
          </p:cNvPicPr>
          <p:nvPr/>
        </p:nvPicPr>
        <p:blipFill>
          <a:blip r:embed="rId4" cstate="print">
            <a:extLst>
              <a:ext uri="{28A0092B-C50C-407E-A947-70E740481C1C}">
                <a14:useLocalDpi xmlns:a14="http://schemas.microsoft.com/office/drawing/2010/main" val="0"/>
              </a:ext>
            </a:extLst>
          </a:blip>
          <a:srcRect t="25237"/>
          <a:stretch>
            <a:fillRect/>
          </a:stretch>
        </p:blipFill>
        <p:spPr bwMode="auto">
          <a:xfrm>
            <a:off x="838200" y="2216393"/>
            <a:ext cx="2686674" cy="1496534"/>
          </a:xfrm>
          <a:prstGeom prst="rect">
            <a:avLst/>
          </a:prstGeom>
          <a:noFill/>
          <a:ln>
            <a:noFill/>
          </a:ln>
        </p:spPr>
      </p:pic>
      <p:sp>
        <p:nvSpPr>
          <p:cNvPr id="15" name="テキスト ボックス 14">
            <a:extLst>
              <a:ext uri="{FF2B5EF4-FFF2-40B4-BE49-F238E27FC236}">
                <a16:creationId xmlns:a16="http://schemas.microsoft.com/office/drawing/2014/main" id="{07081786-5167-4B10-9084-81EF016FF471}"/>
              </a:ext>
            </a:extLst>
          </p:cNvPr>
          <p:cNvSpPr txBox="1"/>
          <p:nvPr/>
        </p:nvSpPr>
        <p:spPr>
          <a:xfrm>
            <a:off x="1396707" y="1806869"/>
            <a:ext cx="1569660" cy="369332"/>
          </a:xfrm>
          <a:prstGeom prst="rect">
            <a:avLst/>
          </a:prstGeom>
          <a:noFill/>
        </p:spPr>
        <p:txBody>
          <a:bodyPr wrap="none" rtlCol="0">
            <a:spAutoFit/>
          </a:bodyPr>
          <a:lstStyle/>
          <a:p>
            <a:r>
              <a:rPr kumimoji="1" lang="ja-JP" altLang="en-US" dirty="0"/>
              <a:t>側臥位（左）</a:t>
            </a:r>
          </a:p>
        </p:txBody>
      </p:sp>
      <p:graphicFrame>
        <p:nvGraphicFramePr>
          <p:cNvPr id="16" name="グラフ 15">
            <a:extLst>
              <a:ext uri="{FF2B5EF4-FFF2-40B4-BE49-F238E27FC236}">
                <a16:creationId xmlns:a16="http://schemas.microsoft.com/office/drawing/2014/main" id="{26184EA7-9E17-475A-B3FA-BEBE3DBEEED7}"/>
              </a:ext>
            </a:extLst>
          </p:cNvPr>
          <p:cNvGraphicFramePr>
            <a:graphicFrameLocks/>
          </p:cNvGraphicFramePr>
          <p:nvPr>
            <p:extLst>
              <p:ext uri="{D42A27DB-BD31-4B8C-83A1-F6EECF244321}">
                <p14:modId xmlns:p14="http://schemas.microsoft.com/office/powerpoint/2010/main" val="3740588273"/>
              </p:ext>
            </p:extLst>
          </p:nvPr>
        </p:nvGraphicFramePr>
        <p:xfrm>
          <a:off x="475305" y="3835731"/>
          <a:ext cx="3503843" cy="2728599"/>
        </p:xfrm>
        <a:graphic>
          <a:graphicData uri="http://schemas.openxmlformats.org/drawingml/2006/chart">
            <c:chart xmlns:c="http://schemas.openxmlformats.org/drawingml/2006/chart" xmlns:r="http://schemas.openxmlformats.org/officeDocument/2006/relationships" r:id="rId5"/>
          </a:graphicData>
        </a:graphic>
      </p:graphicFrame>
      <p:sp>
        <p:nvSpPr>
          <p:cNvPr id="17" name="テキスト ボックス 16">
            <a:extLst>
              <a:ext uri="{FF2B5EF4-FFF2-40B4-BE49-F238E27FC236}">
                <a16:creationId xmlns:a16="http://schemas.microsoft.com/office/drawing/2014/main" id="{404D19C4-2A94-41C1-9ACA-B9FBBD956577}"/>
              </a:ext>
            </a:extLst>
          </p:cNvPr>
          <p:cNvSpPr txBox="1"/>
          <p:nvPr/>
        </p:nvSpPr>
        <p:spPr>
          <a:xfrm>
            <a:off x="4695361" y="1988662"/>
            <a:ext cx="1261884" cy="369332"/>
          </a:xfrm>
          <a:prstGeom prst="rect">
            <a:avLst/>
          </a:prstGeom>
          <a:noFill/>
        </p:spPr>
        <p:txBody>
          <a:bodyPr wrap="none" rtlCol="0">
            <a:spAutoFit/>
          </a:bodyPr>
          <a:lstStyle/>
          <a:p>
            <a:r>
              <a:rPr kumimoji="1" lang="en-US" altLang="ja-JP" dirty="0"/>
              <a:t>135°</a:t>
            </a:r>
            <a:r>
              <a:rPr kumimoji="1" lang="ja-JP" altLang="en-US" dirty="0"/>
              <a:t>条件</a:t>
            </a:r>
          </a:p>
        </p:txBody>
      </p:sp>
      <p:sp>
        <p:nvSpPr>
          <p:cNvPr id="18" name="テキスト ボックス 17">
            <a:extLst>
              <a:ext uri="{FF2B5EF4-FFF2-40B4-BE49-F238E27FC236}">
                <a16:creationId xmlns:a16="http://schemas.microsoft.com/office/drawing/2014/main" id="{B7304353-4392-4BEC-886B-2A3133D25043}"/>
              </a:ext>
            </a:extLst>
          </p:cNvPr>
          <p:cNvSpPr txBox="1"/>
          <p:nvPr/>
        </p:nvSpPr>
        <p:spPr>
          <a:xfrm>
            <a:off x="4759481" y="4564043"/>
            <a:ext cx="1133644" cy="369332"/>
          </a:xfrm>
          <a:prstGeom prst="rect">
            <a:avLst/>
          </a:prstGeom>
          <a:noFill/>
        </p:spPr>
        <p:txBody>
          <a:bodyPr wrap="none" rtlCol="0">
            <a:spAutoFit/>
          </a:bodyPr>
          <a:lstStyle/>
          <a:p>
            <a:r>
              <a:rPr lang="en-US" altLang="ja-JP" dirty="0"/>
              <a:t>4</a:t>
            </a:r>
            <a:r>
              <a:rPr kumimoji="1" lang="en-US" altLang="ja-JP" dirty="0"/>
              <a:t>5°</a:t>
            </a:r>
            <a:r>
              <a:rPr kumimoji="1" lang="ja-JP" altLang="en-US" dirty="0"/>
              <a:t>条件</a:t>
            </a:r>
          </a:p>
        </p:txBody>
      </p:sp>
      <p:sp>
        <p:nvSpPr>
          <p:cNvPr id="19" name="四角形: 角を丸くする 18">
            <a:extLst>
              <a:ext uri="{FF2B5EF4-FFF2-40B4-BE49-F238E27FC236}">
                <a16:creationId xmlns:a16="http://schemas.microsoft.com/office/drawing/2014/main" id="{05C9018F-6C9B-4A83-9F0C-DB2E05E0EEA9}"/>
              </a:ext>
            </a:extLst>
          </p:cNvPr>
          <p:cNvSpPr/>
          <p:nvPr/>
        </p:nvSpPr>
        <p:spPr>
          <a:xfrm>
            <a:off x="1848897" y="4167328"/>
            <a:ext cx="914400" cy="239700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E38F15D7-0F7F-4400-B96E-E796E35DAFDB}"/>
              </a:ext>
            </a:extLst>
          </p:cNvPr>
          <p:cNvPicPr>
            <a:picLocks noChangeAspect="1"/>
          </p:cNvPicPr>
          <p:nvPr/>
        </p:nvPicPr>
        <p:blipFill>
          <a:blip r:embed="rId3"/>
          <a:stretch>
            <a:fillRect/>
          </a:stretch>
        </p:blipFill>
        <p:spPr>
          <a:xfrm>
            <a:off x="6761940" y="4900223"/>
            <a:ext cx="1514285" cy="1440000"/>
          </a:xfrm>
          <a:prstGeom prst="rect">
            <a:avLst/>
          </a:prstGeom>
        </p:spPr>
      </p:pic>
      <p:sp>
        <p:nvSpPr>
          <p:cNvPr id="21" name="テキスト ボックス 20">
            <a:extLst>
              <a:ext uri="{FF2B5EF4-FFF2-40B4-BE49-F238E27FC236}">
                <a16:creationId xmlns:a16="http://schemas.microsoft.com/office/drawing/2014/main" id="{F3631241-4F50-47D2-9E9F-62D48A1187B6}"/>
              </a:ext>
            </a:extLst>
          </p:cNvPr>
          <p:cNvSpPr txBox="1"/>
          <p:nvPr/>
        </p:nvSpPr>
        <p:spPr>
          <a:xfrm>
            <a:off x="6888140" y="1988662"/>
            <a:ext cx="1261884" cy="369332"/>
          </a:xfrm>
          <a:prstGeom prst="rect">
            <a:avLst/>
          </a:prstGeom>
          <a:noFill/>
        </p:spPr>
        <p:txBody>
          <a:bodyPr wrap="none" rtlCol="0">
            <a:spAutoFit/>
          </a:bodyPr>
          <a:lstStyle/>
          <a:p>
            <a:r>
              <a:rPr kumimoji="1" lang="en-US" altLang="ja-JP" dirty="0"/>
              <a:t>135°</a:t>
            </a:r>
            <a:r>
              <a:rPr lang="ja-JP" altLang="en-US" dirty="0"/>
              <a:t>回転</a:t>
            </a:r>
            <a:endParaRPr kumimoji="1" lang="ja-JP" altLang="en-US" dirty="0"/>
          </a:p>
        </p:txBody>
      </p:sp>
      <p:sp>
        <p:nvSpPr>
          <p:cNvPr id="22" name="テキスト ボックス 21">
            <a:extLst>
              <a:ext uri="{FF2B5EF4-FFF2-40B4-BE49-F238E27FC236}">
                <a16:creationId xmlns:a16="http://schemas.microsoft.com/office/drawing/2014/main" id="{79D04469-1888-4DDF-9F14-EACA839116DA}"/>
              </a:ext>
            </a:extLst>
          </p:cNvPr>
          <p:cNvSpPr txBox="1"/>
          <p:nvPr/>
        </p:nvSpPr>
        <p:spPr>
          <a:xfrm>
            <a:off x="6888140" y="4564043"/>
            <a:ext cx="1261884" cy="369332"/>
          </a:xfrm>
          <a:prstGeom prst="rect">
            <a:avLst/>
          </a:prstGeom>
          <a:noFill/>
        </p:spPr>
        <p:txBody>
          <a:bodyPr wrap="none" rtlCol="0">
            <a:spAutoFit/>
          </a:bodyPr>
          <a:lstStyle/>
          <a:p>
            <a:r>
              <a:rPr kumimoji="1" lang="en-US" altLang="ja-JP" dirty="0"/>
              <a:t>135°</a:t>
            </a:r>
            <a:r>
              <a:rPr lang="ja-JP" altLang="en-US" dirty="0"/>
              <a:t>回転</a:t>
            </a:r>
            <a:endParaRPr kumimoji="1" lang="ja-JP" altLang="en-US" dirty="0"/>
          </a:p>
        </p:txBody>
      </p:sp>
      <p:sp>
        <p:nvSpPr>
          <p:cNvPr id="23" name="四角形: 角を丸くする 22">
            <a:extLst>
              <a:ext uri="{FF2B5EF4-FFF2-40B4-BE49-F238E27FC236}">
                <a16:creationId xmlns:a16="http://schemas.microsoft.com/office/drawing/2014/main" id="{DB47DEFC-EF6F-4473-A2CB-F33BCACF50AA}"/>
              </a:ext>
            </a:extLst>
          </p:cNvPr>
          <p:cNvSpPr/>
          <p:nvPr/>
        </p:nvSpPr>
        <p:spPr>
          <a:xfrm>
            <a:off x="8858993" y="3334113"/>
            <a:ext cx="2808520" cy="1674286"/>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a:extLst>
              <a:ext uri="{FF2B5EF4-FFF2-40B4-BE49-F238E27FC236}">
                <a16:creationId xmlns:a16="http://schemas.microsoft.com/office/drawing/2014/main" id="{04C37640-1EAF-4F99-8350-E290A86D3FBE}"/>
              </a:ext>
            </a:extLst>
          </p:cNvPr>
          <p:cNvSpPr txBox="1"/>
          <p:nvPr/>
        </p:nvSpPr>
        <p:spPr>
          <a:xfrm>
            <a:off x="8996541" y="3571092"/>
            <a:ext cx="2533425" cy="1200329"/>
          </a:xfrm>
          <a:prstGeom prst="rect">
            <a:avLst/>
          </a:prstGeom>
          <a:noFill/>
        </p:spPr>
        <p:txBody>
          <a:bodyPr wrap="square" rtlCol="0">
            <a:spAutoFit/>
          </a:bodyPr>
          <a:lstStyle/>
          <a:p>
            <a:pPr algn="ctr"/>
            <a:r>
              <a:rPr kumimoji="1" lang="en-US" altLang="ja-JP" sz="2400" dirty="0"/>
              <a:t>45°</a:t>
            </a:r>
            <a:r>
              <a:rPr kumimoji="1" lang="ja-JP" altLang="en-US" sz="2400" dirty="0"/>
              <a:t>と</a:t>
            </a:r>
            <a:r>
              <a:rPr kumimoji="1" lang="en-US" altLang="ja-JP" sz="2400" dirty="0"/>
              <a:t>135</a:t>
            </a:r>
            <a:r>
              <a:rPr lang="en-US" altLang="ja-JP" sz="2400" dirty="0"/>
              <a:t>°</a:t>
            </a:r>
            <a:r>
              <a:rPr lang="ja-JP" altLang="en-US" sz="2400" dirty="0"/>
              <a:t>の反応時間の違いを説明しづらい</a:t>
            </a:r>
            <a:endParaRPr kumimoji="1" lang="ja-JP" altLang="en-US" sz="2400" dirty="0"/>
          </a:p>
        </p:txBody>
      </p:sp>
    </p:spTree>
    <p:extLst>
      <p:ext uri="{BB962C8B-B14F-4D97-AF65-F5344CB8AC3E}">
        <p14:creationId xmlns:p14="http://schemas.microsoft.com/office/powerpoint/2010/main" val="274927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25000" decel="66600" fill="hold" nodeType="clickEffect">
                                  <p:stCondLst>
                                    <p:cond delay="500"/>
                                  </p:stCondLst>
                                  <p:childTnLst>
                                    <p:animRot by="8100000">
                                      <p:cBhvr>
                                        <p:cTn id="6" dur="5000" fill="hold"/>
                                        <p:tgtEl>
                                          <p:spTgt spid="9"/>
                                        </p:tgtEl>
                                        <p:attrNameLst>
                                          <p:attrName>r</p:attrName>
                                        </p:attrNameLst>
                                      </p:cBhvr>
                                    </p:animRot>
                                  </p:childTnLst>
                                </p:cTn>
                              </p:par>
                              <p:par>
                                <p:cTn id="7" presetID="8" presetClass="emph" presetSubtype="0" accel="25000" decel="66600" fill="hold" nodeType="withEffect">
                                  <p:stCondLst>
                                    <p:cond delay="500"/>
                                  </p:stCondLst>
                                  <p:childTnLst>
                                    <p:animRot by="-8100000">
                                      <p:cBhvr>
                                        <p:cTn id="8" dur="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D25ECC-138B-4CC8-A9DE-A847708F1996}"/>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AA52CCFA-9FEC-495B-91EE-7C61CF3E239E}"/>
              </a:ext>
            </a:extLst>
          </p:cNvPr>
          <p:cNvSpPr>
            <a:spLocks noGrp="1"/>
          </p:cNvSpPr>
          <p:nvPr>
            <p:ph idx="1"/>
          </p:nvPr>
        </p:nvSpPr>
        <p:spPr/>
        <p:txBody>
          <a:bodyPr>
            <a:noAutofit/>
          </a:bodyPr>
          <a:lstStyle/>
          <a:p>
            <a:pPr marL="0" indent="0">
              <a:buNone/>
            </a:pPr>
            <a:r>
              <a:rPr kumimoji="1" lang="ja-JP" altLang="en-US" sz="2400" dirty="0"/>
              <a:t>臥位姿勢における視点取得課題を行った</a:t>
            </a:r>
            <a:endParaRPr kumimoji="1" lang="en-US" altLang="ja-JP" sz="2400" dirty="0"/>
          </a:p>
          <a:p>
            <a:pPr marL="0" indent="0">
              <a:buNone/>
            </a:pPr>
            <a:endParaRPr lang="en-US" altLang="ja-JP" sz="2400" dirty="0"/>
          </a:p>
          <a:p>
            <a:r>
              <a:rPr kumimoji="1" lang="ja-JP" altLang="en-US" sz="2400" dirty="0"/>
              <a:t>回転移動距離が大きくなるほど反応時間が遅くなった</a:t>
            </a:r>
            <a:endParaRPr kumimoji="1" lang="en-US" altLang="ja-JP" sz="2400" dirty="0"/>
          </a:p>
          <a:p>
            <a:pPr lvl="1">
              <a:buFont typeface="Wingdings" panose="05000000000000000000" pitchFamily="2" charset="2"/>
              <a:buChar char="Ø"/>
            </a:pPr>
            <a:r>
              <a:rPr lang="ja-JP" altLang="en-US" dirty="0"/>
              <a:t>仮想的身体移動を示唆</a:t>
            </a:r>
            <a:endParaRPr lang="en-US" altLang="ja-JP" dirty="0"/>
          </a:p>
          <a:p>
            <a:pPr lvl="1">
              <a:buFont typeface="Wingdings" panose="05000000000000000000" pitchFamily="2" charset="2"/>
              <a:buChar char="Ø"/>
            </a:pPr>
            <a:endParaRPr lang="en-US" altLang="ja-JP" dirty="0"/>
          </a:p>
          <a:p>
            <a:r>
              <a:rPr lang="ja-JP" altLang="en-US" sz="2400" dirty="0"/>
              <a:t>姿勢ごとに応答時間の最も遅い角度が異なった</a:t>
            </a:r>
            <a:endParaRPr lang="en-US" altLang="ja-JP" sz="2400" dirty="0"/>
          </a:p>
          <a:p>
            <a:pPr lvl="1">
              <a:buFont typeface="Wingdings" panose="05000000000000000000" pitchFamily="2" charset="2"/>
              <a:buChar char="Ø"/>
            </a:pPr>
            <a:r>
              <a:rPr lang="ja-JP" altLang="en-US" dirty="0"/>
              <a:t>床面により仮想的自己の回転方向が制限されることを示唆</a:t>
            </a:r>
            <a:endParaRPr lang="en-US" altLang="ja-JP" dirty="0"/>
          </a:p>
          <a:p>
            <a:pPr marL="457200" lvl="1" indent="0">
              <a:buNone/>
            </a:pPr>
            <a:endParaRPr lang="en-US" altLang="ja-JP" dirty="0"/>
          </a:p>
          <a:p>
            <a:r>
              <a:rPr lang="ja-JP" altLang="en-US" sz="2400" dirty="0"/>
              <a:t>心的回転は身体可動域の制約を受ける（</a:t>
            </a:r>
            <a:r>
              <a:rPr lang="en-US" altLang="ja-JP" sz="2400" dirty="0" err="1"/>
              <a:t>Sasaoka</a:t>
            </a:r>
            <a:r>
              <a:rPr lang="en-US" altLang="ja-JP" sz="2400"/>
              <a:t> et al., 2014</a:t>
            </a:r>
            <a:r>
              <a:rPr lang="ja-JP" altLang="en-US" sz="2400"/>
              <a:t>）</a:t>
            </a:r>
            <a:endParaRPr lang="en-US" altLang="ja-JP" sz="2400" dirty="0"/>
          </a:p>
          <a:p>
            <a:pPr lvl="1">
              <a:buFont typeface="Wingdings" panose="05000000000000000000" pitchFamily="2" charset="2"/>
              <a:buChar char="Ø"/>
            </a:pPr>
            <a:r>
              <a:rPr lang="ja-JP" altLang="en-US" dirty="0"/>
              <a:t>周囲の環境による制約を含めて，仮想的自己運動のシミュレーションを行っている</a:t>
            </a:r>
            <a:endParaRPr lang="en-US" altLang="ja-JP" dirty="0"/>
          </a:p>
          <a:p>
            <a:endParaRPr kumimoji="1" lang="en-US" altLang="ja-JP" sz="2400" dirty="0"/>
          </a:p>
          <a:p>
            <a:endParaRPr kumimoji="1" lang="en-US" altLang="ja-JP" sz="2400" dirty="0"/>
          </a:p>
          <a:p>
            <a:endParaRPr lang="en-US" altLang="ja-JP" sz="2400" dirty="0"/>
          </a:p>
          <a:p>
            <a:endParaRPr kumimoji="1" lang="ja-JP" altLang="en-US" sz="2400" dirty="0"/>
          </a:p>
        </p:txBody>
      </p:sp>
    </p:spTree>
    <p:extLst>
      <p:ext uri="{BB962C8B-B14F-4D97-AF65-F5344CB8AC3E}">
        <p14:creationId xmlns:p14="http://schemas.microsoft.com/office/powerpoint/2010/main" val="1823407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6A9CE7-9823-461C-9F81-6B8144800196}"/>
              </a:ext>
            </a:extLst>
          </p:cNvPr>
          <p:cNvSpPr>
            <a:spLocks noGrp="1"/>
          </p:cNvSpPr>
          <p:nvPr>
            <p:ph type="ctrTitle"/>
          </p:nvPr>
        </p:nvSpPr>
        <p:spPr/>
        <p:txBody>
          <a:bodyPr>
            <a:normAutofit/>
          </a:bodyPr>
          <a:lstStyle/>
          <a:p>
            <a:r>
              <a:rPr kumimoji="1" lang="ja-JP" altLang="en-US" sz="4800" dirty="0"/>
              <a:t>ご清聴ありがとうございました</a:t>
            </a:r>
          </a:p>
        </p:txBody>
      </p:sp>
      <p:sp>
        <p:nvSpPr>
          <p:cNvPr id="3" name="サブタイトル 2">
            <a:extLst>
              <a:ext uri="{FF2B5EF4-FFF2-40B4-BE49-F238E27FC236}">
                <a16:creationId xmlns:a16="http://schemas.microsoft.com/office/drawing/2014/main" id="{2D69FADF-BE27-4AB7-955F-79B7C470C3D1}"/>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613609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776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A2A30-9729-40C0-A187-5C677A04BC47}"/>
              </a:ext>
            </a:extLst>
          </p:cNvPr>
          <p:cNvSpPr>
            <a:spLocks noGrp="1"/>
          </p:cNvSpPr>
          <p:nvPr>
            <p:ph type="title"/>
          </p:nvPr>
        </p:nvSpPr>
        <p:spPr/>
        <p:txBody>
          <a:bodyPr/>
          <a:lstStyle/>
          <a:p>
            <a:r>
              <a:rPr lang="ja-JP" altLang="en-US" dirty="0"/>
              <a:t>姿勢間の差</a:t>
            </a:r>
            <a:endParaRPr kumimoji="1" lang="ja-JP" altLang="en-US" dirty="0"/>
          </a:p>
        </p:txBody>
      </p:sp>
      <p:sp>
        <p:nvSpPr>
          <p:cNvPr id="3" name="コンテンツ プレースホルダー 2">
            <a:extLst>
              <a:ext uri="{FF2B5EF4-FFF2-40B4-BE49-F238E27FC236}">
                <a16:creationId xmlns:a16="http://schemas.microsoft.com/office/drawing/2014/main" id="{E86B4107-8A6A-4B69-B94C-C8A95C748BDA}"/>
              </a:ext>
            </a:extLst>
          </p:cNvPr>
          <p:cNvSpPr>
            <a:spLocks noGrp="1"/>
          </p:cNvSpPr>
          <p:nvPr>
            <p:ph idx="1"/>
          </p:nvPr>
        </p:nvSpPr>
        <p:spPr/>
        <p:txBody>
          <a:bodyPr/>
          <a:lstStyle/>
          <a:p>
            <a:r>
              <a:rPr kumimoji="1" lang="en-US" altLang="ja-JP" dirty="0">
                <a:solidFill>
                  <a:schemeClr val="accent2"/>
                </a:solidFill>
              </a:rPr>
              <a:t>0°</a:t>
            </a:r>
            <a:r>
              <a:rPr kumimoji="1" lang="ja-JP" altLang="en-US" dirty="0">
                <a:solidFill>
                  <a:schemeClr val="accent2"/>
                </a:solidFill>
              </a:rPr>
              <a:t>条件で姿勢間の有意差なし（</a:t>
            </a:r>
            <a:r>
              <a:rPr lang="en-US" altLang="ja-JP" dirty="0">
                <a:solidFill>
                  <a:schemeClr val="accent2"/>
                </a:solidFill>
              </a:rPr>
              <a:t>F(2, 30) = 2.33, p = .11</a:t>
            </a:r>
            <a:r>
              <a:rPr kumimoji="1" lang="ja-JP" altLang="en-US" dirty="0">
                <a:solidFill>
                  <a:schemeClr val="accent2"/>
                </a:solidFill>
              </a:rPr>
              <a:t>）</a:t>
            </a:r>
            <a:endParaRPr kumimoji="1" lang="en-US" altLang="ja-JP" dirty="0">
              <a:solidFill>
                <a:schemeClr val="accent2"/>
              </a:solidFill>
            </a:endParaRPr>
          </a:p>
          <a:p>
            <a:r>
              <a:rPr lang="ja-JP" altLang="en-US" dirty="0">
                <a:solidFill>
                  <a:schemeClr val="accent1"/>
                </a:solidFill>
              </a:rPr>
              <a:t>最も遅い条件で有意差なし（</a:t>
            </a:r>
            <a:r>
              <a:rPr lang="en-US" altLang="ja-JP" dirty="0">
                <a:solidFill>
                  <a:schemeClr val="accent1"/>
                </a:solidFill>
              </a:rPr>
              <a:t>F(2, 30) = 0.11, p = .89</a:t>
            </a:r>
            <a:r>
              <a:rPr lang="ja-JP" altLang="en-US" dirty="0">
                <a:solidFill>
                  <a:schemeClr val="accent1"/>
                </a:solidFill>
              </a:rPr>
              <a:t>）</a:t>
            </a:r>
            <a:endParaRPr lang="en-US" altLang="ja-JP" dirty="0">
              <a:solidFill>
                <a:schemeClr val="accent1"/>
              </a:solidFill>
            </a:endParaRPr>
          </a:p>
        </p:txBody>
      </p:sp>
      <p:graphicFrame>
        <p:nvGraphicFramePr>
          <p:cNvPr id="4" name="グラフ 3">
            <a:extLst>
              <a:ext uri="{FF2B5EF4-FFF2-40B4-BE49-F238E27FC236}">
                <a16:creationId xmlns:a16="http://schemas.microsoft.com/office/drawing/2014/main" id="{5F372E21-FC0D-4ACC-932B-DACD98014401}"/>
              </a:ext>
            </a:extLst>
          </p:cNvPr>
          <p:cNvGraphicFramePr>
            <a:graphicFrameLocks/>
          </p:cNvGraphicFramePr>
          <p:nvPr>
            <p:extLst>
              <p:ext uri="{D42A27DB-BD31-4B8C-83A1-F6EECF244321}">
                <p14:modId xmlns:p14="http://schemas.microsoft.com/office/powerpoint/2010/main" val="2370097600"/>
              </p:ext>
            </p:extLst>
          </p:nvPr>
        </p:nvGraphicFramePr>
        <p:xfrm>
          <a:off x="873018" y="2989384"/>
          <a:ext cx="7585540" cy="3451469"/>
        </p:xfrm>
        <a:graphic>
          <a:graphicData uri="http://schemas.openxmlformats.org/drawingml/2006/chart">
            <c:chart xmlns:c="http://schemas.openxmlformats.org/drawingml/2006/chart" xmlns:r="http://schemas.openxmlformats.org/officeDocument/2006/relationships" r:id="rId2"/>
          </a:graphicData>
        </a:graphic>
      </p:graphicFrame>
      <p:sp>
        <p:nvSpPr>
          <p:cNvPr id="5" name="楕円 4">
            <a:extLst>
              <a:ext uri="{FF2B5EF4-FFF2-40B4-BE49-F238E27FC236}">
                <a16:creationId xmlns:a16="http://schemas.microsoft.com/office/drawing/2014/main" id="{B9443F9B-3979-406B-ADE7-C9D1A13EB2C0}"/>
              </a:ext>
            </a:extLst>
          </p:cNvPr>
          <p:cNvSpPr/>
          <p:nvPr/>
        </p:nvSpPr>
        <p:spPr>
          <a:xfrm>
            <a:off x="3528650" y="3563815"/>
            <a:ext cx="2227384" cy="468923"/>
          </a:xfrm>
          <a:prstGeom prst="ellipse">
            <a:avLst/>
          </a:prstGeom>
          <a:solidFill>
            <a:schemeClr val="accent1">
              <a:alpha val="5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458C5CE-A9C0-4A9C-B378-451D608C2AC4}"/>
              </a:ext>
            </a:extLst>
          </p:cNvPr>
          <p:cNvSpPr/>
          <p:nvPr/>
        </p:nvSpPr>
        <p:spPr>
          <a:xfrm>
            <a:off x="2110158" y="4911419"/>
            <a:ext cx="433754" cy="574980"/>
          </a:xfrm>
          <a:prstGeom prst="ellipse">
            <a:avLst/>
          </a:prstGeom>
          <a:solidFill>
            <a:schemeClr val="accent2">
              <a:alpha val="5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3316196A-621B-4F5F-9F80-E45C1E76D36F}"/>
              </a:ext>
            </a:extLst>
          </p:cNvPr>
          <p:cNvSpPr/>
          <p:nvPr/>
        </p:nvSpPr>
        <p:spPr>
          <a:xfrm>
            <a:off x="8456584" y="3141790"/>
            <a:ext cx="3178206" cy="103554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C5C02446-2E7E-41A9-AEC9-85CD06E79071}"/>
              </a:ext>
            </a:extLst>
          </p:cNvPr>
          <p:cNvSpPr txBox="1"/>
          <p:nvPr/>
        </p:nvSpPr>
        <p:spPr>
          <a:xfrm>
            <a:off x="8558531" y="3252552"/>
            <a:ext cx="2974312" cy="830997"/>
          </a:xfrm>
          <a:prstGeom prst="rect">
            <a:avLst/>
          </a:prstGeom>
          <a:noFill/>
        </p:spPr>
        <p:txBody>
          <a:bodyPr wrap="square" rtlCol="0">
            <a:spAutoFit/>
          </a:bodyPr>
          <a:lstStyle/>
          <a:p>
            <a:r>
              <a:rPr lang="ja-JP" altLang="en-US" sz="2400" dirty="0"/>
              <a:t>起き上がりの影響がみられない</a:t>
            </a:r>
            <a:endParaRPr kumimoji="1" lang="ja-JP" altLang="en-US" sz="2400" dirty="0"/>
          </a:p>
        </p:txBody>
      </p:sp>
      <p:sp>
        <p:nvSpPr>
          <p:cNvPr id="9" name="矢印: 下 8">
            <a:extLst>
              <a:ext uri="{FF2B5EF4-FFF2-40B4-BE49-F238E27FC236}">
                <a16:creationId xmlns:a16="http://schemas.microsoft.com/office/drawing/2014/main" id="{465CB136-6035-498A-B20B-38647AEC6A1C}"/>
              </a:ext>
            </a:extLst>
          </p:cNvPr>
          <p:cNvSpPr/>
          <p:nvPr/>
        </p:nvSpPr>
        <p:spPr>
          <a:xfrm>
            <a:off x="9764700" y="4458720"/>
            <a:ext cx="561975" cy="523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74CCE2F0-268D-47EA-8EEC-F163CBAF7727}"/>
              </a:ext>
            </a:extLst>
          </p:cNvPr>
          <p:cNvSpPr/>
          <p:nvPr/>
        </p:nvSpPr>
        <p:spPr>
          <a:xfrm>
            <a:off x="8456584" y="5216768"/>
            <a:ext cx="3178206" cy="120292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ABF24AD0-5764-4C13-84F4-0B2191464828}"/>
              </a:ext>
            </a:extLst>
          </p:cNvPr>
          <p:cNvSpPr txBox="1"/>
          <p:nvPr/>
        </p:nvSpPr>
        <p:spPr>
          <a:xfrm>
            <a:off x="8558531" y="5405071"/>
            <a:ext cx="2974312" cy="830997"/>
          </a:xfrm>
          <a:prstGeom prst="rect">
            <a:avLst/>
          </a:prstGeom>
          <a:noFill/>
        </p:spPr>
        <p:txBody>
          <a:bodyPr wrap="square" rtlCol="0">
            <a:spAutoFit/>
          </a:bodyPr>
          <a:lstStyle/>
          <a:p>
            <a:r>
              <a:rPr kumimoji="1" lang="ja-JP" altLang="en-US" sz="2400" dirty="0"/>
              <a:t>起き上がりと回転を同時に行っている</a:t>
            </a:r>
          </a:p>
        </p:txBody>
      </p:sp>
    </p:spTree>
    <p:extLst>
      <p:ext uri="{BB962C8B-B14F-4D97-AF65-F5344CB8AC3E}">
        <p14:creationId xmlns:p14="http://schemas.microsoft.com/office/powerpoint/2010/main" val="719979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088463-1510-450D-B005-600284DEB14F}"/>
              </a:ext>
            </a:extLst>
          </p:cNvPr>
          <p:cNvSpPr>
            <a:spLocks noGrp="1"/>
          </p:cNvSpPr>
          <p:nvPr>
            <p:ph type="title"/>
          </p:nvPr>
        </p:nvSpPr>
        <p:spPr/>
        <p:txBody>
          <a:bodyPr/>
          <a:lstStyle/>
          <a:p>
            <a:r>
              <a:rPr kumimoji="1" lang="ja-JP" altLang="en-US" dirty="0"/>
              <a:t>視点取得の身体性</a:t>
            </a:r>
          </a:p>
        </p:txBody>
      </p:sp>
      <p:sp>
        <p:nvSpPr>
          <p:cNvPr id="3" name="コンテンツ プレースホルダー 2">
            <a:extLst>
              <a:ext uri="{FF2B5EF4-FFF2-40B4-BE49-F238E27FC236}">
                <a16:creationId xmlns:a16="http://schemas.microsoft.com/office/drawing/2014/main" id="{29528940-E063-48AD-8D4F-F368C88460C4}"/>
              </a:ext>
            </a:extLst>
          </p:cNvPr>
          <p:cNvSpPr>
            <a:spLocks noGrp="1"/>
          </p:cNvSpPr>
          <p:nvPr>
            <p:ph idx="1"/>
          </p:nvPr>
        </p:nvSpPr>
        <p:spPr/>
        <p:txBody>
          <a:bodyPr>
            <a:normAutofit/>
          </a:bodyPr>
          <a:lstStyle/>
          <a:p>
            <a:pPr marL="0" indent="0">
              <a:buNone/>
            </a:pPr>
            <a:r>
              <a:rPr lang="en-US" altLang="ja-JP" sz="2400" dirty="0" err="1"/>
              <a:t>Zacks</a:t>
            </a:r>
            <a:r>
              <a:rPr lang="ja-JP" altLang="en-US" sz="2400" dirty="0"/>
              <a:t> </a:t>
            </a:r>
            <a:r>
              <a:rPr lang="en-US" altLang="ja-JP" sz="2400" dirty="0"/>
              <a:t>et al., 2000</a:t>
            </a:r>
            <a:endParaRPr kumimoji="1" lang="ja-JP" altLang="en-US" sz="2400" dirty="0"/>
          </a:p>
        </p:txBody>
      </p:sp>
      <p:pic>
        <p:nvPicPr>
          <p:cNvPr id="10" name="図 9">
            <a:extLst>
              <a:ext uri="{FF2B5EF4-FFF2-40B4-BE49-F238E27FC236}">
                <a16:creationId xmlns:a16="http://schemas.microsoft.com/office/drawing/2014/main" id="{3A72D431-57E7-4505-BCDE-5E4CDE6ECBBE}"/>
              </a:ext>
            </a:extLst>
          </p:cNvPr>
          <p:cNvPicPr>
            <a:picLocks noChangeAspect="1"/>
          </p:cNvPicPr>
          <p:nvPr/>
        </p:nvPicPr>
        <p:blipFill>
          <a:blip r:embed="rId2"/>
          <a:stretch>
            <a:fillRect/>
          </a:stretch>
        </p:blipFill>
        <p:spPr>
          <a:xfrm>
            <a:off x="838200" y="2650935"/>
            <a:ext cx="6463519" cy="2369072"/>
          </a:xfrm>
          <a:prstGeom prst="rect">
            <a:avLst/>
          </a:prstGeom>
        </p:spPr>
      </p:pic>
      <p:pic>
        <p:nvPicPr>
          <p:cNvPr id="11" name="図 10">
            <a:extLst>
              <a:ext uri="{FF2B5EF4-FFF2-40B4-BE49-F238E27FC236}">
                <a16:creationId xmlns:a16="http://schemas.microsoft.com/office/drawing/2014/main" id="{8E7A10F6-097E-41EE-9CF7-471723B220E8}"/>
              </a:ext>
            </a:extLst>
          </p:cNvPr>
          <p:cNvPicPr>
            <a:picLocks noChangeAspect="1"/>
          </p:cNvPicPr>
          <p:nvPr/>
        </p:nvPicPr>
        <p:blipFill>
          <a:blip r:embed="rId3"/>
          <a:stretch>
            <a:fillRect/>
          </a:stretch>
        </p:blipFill>
        <p:spPr>
          <a:xfrm>
            <a:off x="7926691" y="2145353"/>
            <a:ext cx="3635433" cy="3163747"/>
          </a:xfrm>
          <a:prstGeom prst="rect">
            <a:avLst/>
          </a:prstGeom>
        </p:spPr>
      </p:pic>
      <p:sp>
        <p:nvSpPr>
          <p:cNvPr id="12" name="四角形: 角を丸くする 11">
            <a:extLst>
              <a:ext uri="{FF2B5EF4-FFF2-40B4-BE49-F238E27FC236}">
                <a16:creationId xmlns:a16="http://schemas.microsoft.com/office/drawing/2014/main" id="{C0EDA983-EB1A-4512-834A-2372546902FD}"/>
              </a:ext>
            </a:extLst>
          </p:cNvPr>
          <p:cNvSpPr/>
          <p:nvPr/>
        </p:nvSpPr>
        <p:spPr>
          <a:xfrm>
            <a:off x="1752885" y="5598194"/>
            <a:ext cx="8686230" cy="88012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1A137335-05FC-46F5-A222-9F5A7242FA66}"/>
              </a:ext>
            </a:extLst>
          </p:cNvPr>
          <p:cNvSpPr txBox="1"/>
          <p:nvPr/>
        </p:nvSpPr>
        <p:spPr>
          <a:xfrm>
            <a:off x="1829767" y="5807424"/>
            <a:ext cx="8532467" cy="461665"/>
          </a:xfrm>
          <a:prstGeom prst="rect">
            <a:avLst/>
          </a:prstGeom>
          <a:noFill/>
        </p:spPr>
        <p:txBody>
          <a:bodyPr wrap="square" rtlCol="0">
            <a:spAutoFit/>
          </a:bodyPr>
          <a:lstStyle/>
          <a:p>
            <a:r>
              <a:rPr lang="ja-JP" altLang="en-US" sz="2400" dirty="0"/>
              <a:t>地面に垂直な軸の回転と奥行き軸の回転を同時に行っている</a:t>
            </a:r>
          </a:p>
        </p:txBody>
      </p:sp>
    </p:spTree>
    <p:extLst>
      <p:ext uri="{BB962C8B-B14F-4D97-AF65-F5344CB8AC3E}">
        <p14:creationId xmlns:p14="http://schemas.microsoft.com/office/powerpoint/2010/main" val="202523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626DB54B-01B2-4C32-B11F-626CDA3D9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009" y="1125416"/>
            <a:ext cx="8023551" cy="5672293"/>
          </a:xfrm>
          <a:prstGeom prst="rect">
            <a:avLst/>
          </a:prstGeom>
        </p:spPr>
      </p:pic>
      <p:sp>
        <p:nvSpPr>
          <p:cNvPr id="2" name="タイトル 1">
            <a:extLst>
              <a:ext uri="{FF2B5EF4-FFF2-40B4-BE49-F238E27FC236}">
                <a16:creationId xmlns:a16="http://schemas.microsoft.com/office/drawing/2014/main" id="{ACC608F4-C360-498D-B17F-2A11179E84C2}"/>
              </a:ext>
            </a:extLst>
          </p:cNvPr>
          <p:cNvSpPr>
            <a:spLocks noGrp="1"/>
          </p:cNvSpPr>
          <p:nvPr>
            <p:ph type="title"/>
          </p:nvPr>
        </p:nvSpPr>
        <p:spPr/>
        <p:txBody>
          <a:bodyPr/>
          <a:lstStyle/>
          <a:p>
            <a:r>
              <a:rPr kumimoji="1" lang="ja-JP" altLang="en-US" dirty="0"/>
              <a:t>空間的視点取得</a:t>
            </a:r>
          </a:p>
        </p:txBody>
      </p:sp>
      <p:sp>
        <p:nvSpPr>
          <p:cNvPr id="5" name="思考の吹き出し: 雲形 4">
            <a:extLst>
              <a:ext uri="{FF2B5EF4-FFF2-40B4-BE49-F238E27FC236}">
                <a16:creationId xmlns:a16="http://schemas.microsoft.com/office/drawing/2014/main" id="{D1326EF9-554D-4B3C-A19A-4CBA10B4B805}"/>
              </a:ext>
            </a:extLst>
          </p:cNvPr>
          <p:cNvSpPr/>
          <p:nvPr/>
        </p:nvSpPr>
        <p:spPr>
          <a:xfrm>
            <a:off x="8452961" y="1369906"/>
            <a:ext cx="3797440" cy="2496300"/>
          </a:xfrm>
          <a:prstGeom prst="cloudCallout">
            <a:avLst>
              <a:gd name="adj1" fmla="val -48278"/>
              <a:gd name="adj2" fmla="val 59208"/>
            </a:avLst>
          </a:prstGeom>
          <a:blipFill dpi="0" rotWithShape="1">
            <a:blip r:embed="rId3"/>
            <a:srcRect/>
            <a:stretch>
              <a:fillRect t="-13000" b="16000"/>
            </a:stretch>
          </a:bli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952328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58FBC2-2BB9-495F-BACE-888CF9215E8D}"/>
              </a:ext>
            </a:extLst>
          </p:cNvPr>
          <p:cNvSpPr>
            <a:spLocks noGrp="1"/>
          </p:cNvSpPr>
          <p:nvPr>
            <p:ph type="title"/>
          </p:nvPr>
        </p:nvSpPr>
        <p:spPr/>
        <p:txBody>
          <a:bodyPr/>
          <a:lstStyle/>
          <a:p>
            <a:r>
              <a:rPr kumimoji="1" lang="ja-JP" altLang="en-US" dirty="0"/>
              <a:t>仮想的自己運動</a:t>
            </a:r>
          </a:p>
        </p:txBody>
      </p:sp>
      <p:sp>
        <p:nvSpPr>
          <p:cNvPr id="3" name="コンテンツ プレースホルダー 2">
            <a:extLst>
              <a:ext uri="{FF2B5EF4-FFF2-40B4-BE49-F238E27FC236}">
                <a16:creationId xmlns:a16="http://schemas.microsoft.com/office/drawing/2014/main" id="{E7B0D83F-354A-4935-8586-19FB2753F4BB}"/>
              </a:ext>
            </a:extLst>
          </p:cNvPr>
          <p:cNvSpPr>
            <a:spLocks noGrp="1"/>
          </p:cNvSpPr>
          <p:nvPr>
            <p:ph idx="1"/>
          </p:nvPr>
        </p:nvSpPr>
        <p:spPr>
          <a:xfrm>
            <a:off x="838200" y="1825625"/>
            <a:ext cx="6819900" cy="4351338"/>
          </a:xfrm>
        </p:spPr>
        <p:txBody>
          <a:bodyPr>
            <a:normAutofit/>
          </a:bodyPr>
          <a:lstStyle/>
          <a:p>
            <a:r>
              <a:rPr kumimoji="1" lang="ja-JP" altLang="en-US" dirty="0"/>
              <a:t>心的回転</a:t>
            </a:r>
            <a:endParaRPr kumimoji="1" lang="en-US" altLang="ja-JP" dirty="0"/>
          </a:p>
          <a:p>
            <a:pPr lvl="1">
              <a:buFont typeface="Wingdings" panose="05000000000000000000" pitchFamily="2" charset="2"/>
              <a:buChar char="Ø"/>
            </a:pPr>
            <a:r>
              <a:rPr lang="ja-JP" altLang="en-US" dirty="0"/>
              <a:t>絵画的表象の回転</a:t>
            </a:r>
            <a:endParaRPr lang="en-US" altLang="ja-JP" dirty="0"/>
          </a:p>
          <a:p>
            <a:pPr lvl="1">
              <a:buFont typeface="Wingdings" panose="05000000000000000000" pitchFamily="2" charset="2"/>
              <a:buChar char="Ø"/>
            </a:pPr>
            <a:r>
              <a:rPr lang="ja-JP" altLang="en-US" dirty="0"/>
              <a:t>反応時間と対象の移動距離（角度）が一次関数関係にある</a:t>
            </a:r>
            <a:r>
              <a:rPr lang="en-US" altLang="ja-JP" dirty="0"/>
              <a:t>						</a:t>
            </a:r>
            <a:r>
              <a:rPr lang="ja-JP" altLang="en-US" dirty="0"/>
              <a:t>（</a:t>
            </a:r>
            <a:r>
              <a:rPr lang="en-US" altLang="ja-JP" dirty="0"/>
              <a:t>Shepard &amp; Metzler, 1971</a:t>
            </a:r>
            <a:r>
              <a:rPr lang="ja-JP" altLang="en-US" dirty="0"/>
              <a:t>）</a:t>
            </a:r>
            <a:endParaRPr lang="en-US" altLang="ja-JP" sz="2800" dirty="0"/>
          </a:p>
          <a:p>
            <a:pPr marL="457200" lvl="1" indent="0">
              <a:buNone/>
            </a:pPr>
            <a:endParaRPr lang="en-US" altLang="ja-JP" sz="2800" dirty="0"/>
          </a:p>
          <a:p>
            <a:r>
              <a:rPr lang="ja-JP" altLang="en-US" dirty="0"/>
              <a:t>視点取得</a:t>
            </a:r>
            <a:endParaRPr kumimoji="1" lang="en-US" altLang="ja-JP" dirty="0"/>
          </a:p>
          <a:p>
            <a:pPr lvl="1">
              <a:buFont typeface="Wingdings" panose="05000000000000000000" pitchFamily="2" charset="2"/>
              <a:buChar char="Ø"/>
            </a:pPr>
            <a:r>
              <a:rPr lang="ja-JP" altLang="en-US" dirty="0"/>
              <a:t>仮想的自己の移動</a:t>
            </a:r>
            <a:endParaRPr lang="en-US" altLang="ja-JP" dirty="0"/>
          </a:p>
          <a:p>
            <a:pPr lvl="1">
              <a:buFont typeface="Wingdings" panose="05000000000000000000" pitchFamily="2" charset="2"/>
              <a:buChar char="Ø"/>
            </a:pPr>
            <a:r>
              <a:rPr kumimoji="1" lang="ja-JP" altLang="en-US" dirty="0"/>
              <a:t>反応時間と仮想的自己の移動距離（角度）が一次関数関係にある</a:t>
            </a:r>
            <a:r>
              <a:rPr kumimoji="1" lang="en-US" altLang="ja-JP" dirty="0"/>
              <a:t>					</a:t>
            </a:r>
            <a:r>
              <a:rPr kumimoji="1" lang="ja-JP" altLang="en-US" dirty="0"/>
              <a:t>（</a:t>
            </a:r>
            <a:r>
              <a:rPr kumimoji="1" lang="en-US" altLang="ja-JP" dirty="0" err="1"/>
              <a:t>Michelon</a:t>
            </a:r>
            <a:r>
              <a:rPr kumimoji="1" lang="en-US" altLang="ja-JP" dirty="0"/>
              <a:t> &amp; </a:t>
            </a:r>
            <a:r>
              <a:rPr kumimoji="1" lang="en-US" altLang="ja-JP" dirty="0" err="1"/>
              <a:t>Zacks</a:t>
            </a:r>
            <a:r>
              <a:rPr kumimoji="1" lang="en-US" altLang="ja-JP" dirty="0"/>
              <a:t>, 2006</a:t>
            </a:r>
            <a:r>
              <a:rPr kumimoji="1" lang="ja-JP" altLang="en-US" dirty="0"/>
              <a:t>）</a:t>
            </a:r>
          </a:p>
        </p:txBody>
      </p:sp>
      <p:pic>
        <p:nvPicPr>
          <p:cNvPr id="6" name="図 5">
            <a:extLst>
              <a:ext uri="{FF2B5EF4-FFF2-40B4-BE49-F238E27FC236}">
                <a16:creationId xmlns:a16="http://schemas.microsoft.com/office/drawing/2014/main" id="{DB1BB87E-11C0-4EDA-9DD3-35BAFAC03C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922" y="1148486"/>
            <a:ext cx="4286250" cy="3028950"/>
          </a:xfrm>
          <a:prstGeom prst="rect">
            <a:avLst/>
          </a:prstGeom>
        </p:spPr>
      </p:pic>
      <p:pic>
        <p:nvPicPr>
          <p:cNvPr id="9" name="図 8">
            <a:extLst>
              <a:ext uri="{FF2B5EF4-FFF2-40B4-BE49-F238E27FC236}">
                <a16:creationId xmlns:a16="http://schemas.microsoft.com/office/drawing/2014/main" id="{81A50D7B-B907-45F5-BB97-202AA85B0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922" y="3921784"/>
            <a:ext cx="4282992" cy="3026648"/>
          </a:xfrm>
          <a:prstGeom prst="rect">
            <a:avLst/>
          </a:prstGeom>
        </p:spPr>
      </p:pic>
    </p:spTree>
    <p:extLst>
      <p:ext uri="{BB962C8B-B14F-4D97-AF65-F5344CB8AC3E}">
        <p14:creationId xmlns:p14="http://schemas.microsoft.com/office/powerpoint/2010/main" val="241147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088463-1510-450D-B005-600284DEB14F}"/>
              </a:ext>
            </a:extLst>
          </p:cNvPr>
          <p:cNvSpPr>
            <a:spLocks noGrp="1"/>
          </p:cNvSpPr>
          <p:nvPr>
            <p:ph type="title"/>
          </p:nvPr>
        </p:nvSpPr>
        <p:spPr/>
        <p:txBody>
          <a:bodyPr/>
          <a:lstStyle/>
          <a:p>
            <a:r>
              <a:rPr kumimoji="1" lang="ja-JP" altLang="en-US" dirty="0"/>
              <a:t>視点取得の身体性</a:t>
            </a:r>
          </a:p>
        </p:txBody>
      </p:sp>
      <p:sp>
        <p:nvSpPr>
          <p:cNvPr id="3" name="コンテンツ プレースホルダー 2">
            <a:extLst>
              <a:ext uri="{FF2B5EF4-FFF2-40B4-BE49-F238E27FC236}">
                <a16:creationId xmlns:a16="http://schemas.microsoft.com/office/drawing/2014/main" id="{29528940-E063-48AD-8D4F-F368C88460C4}"/>
              </a:ext>
            </a:extLst>
          </p:cNvPr>
          <p:cNvSpPr>
            <a:spLocks noGrp="1"/>
          </p:cNvSpPr>
          <p:nvPr>
            <p:ph idx="1"/>
          </p:nvPr>
        </p:nvSpPr>
        <p:spPr/>
        <p:txBody>
          <a:bodyPr>
            <a:normAutofit/>
          </a:bodyPr>
          <a:lstStyle/>
          <a:p>
            <a:pPr marL="0" indent="0">
              <a:buNone/>
            </a:pPr>
            <a:r>
              <a:rPr lang="en-US" altLang="ja-JP" sz="2400" dirty="0"/>
              <a:t>Surtees</a:t>
            </a:r>
            <a:r>
              <a:rPr lang="ja-JP" altLang="en-US" sz="2400" dirty="0"/>
              <a:t> </a:t>
            </a:r>
            <a:r>
              <a:rPr lang="en-US" altLang="ja-JP" sz="2400" dirty="0"/>
              <a:t>et al., 2014</a:t>
            </a:r>
            <a:endParaRPr kumimoji="1" lang="ja-JP" altLang="en-US" sz="2400" dirty="0"/>
          </a:p>
        </p:txBody>
      </p:sp>
      <p:pic>
        <p:nvPicPr>
          <p:cNvPr id="4" name="図 3">
            <a:extLst>
              <a:ext uri="{FF2B5EF4-FFF2-40B4-BE49-F238E27FC236}">
                <a16:creationId xmlns:a16="http://schemas.microsoft.com/office/drawing/2014/main" id="{4B39423D-54C7-429B-A6E7-DB78EBA458CF}"/>
              </a:ext>
            </a:extLst>
          </p:cNvPr>
          <p:cNvPicPr>
            <a:picLocks noChangeAspect="1"/>
          </p:cNvPicPr>
          <p:nvPr/>
        </p:nvPicPr>
        <p:blipFill>
          <a:blip r:embed="rId2"/>
          <a:stretch>
            <a:fillRect/>
          </a:stretch>
        </p:blipFill>
        <p:spPr>
          <a:xfrm>
            <a:off x="1807007" y="2508275"/>
            <a:ext cx="4856415" cy="3732245"/>
          </a:xfrm>
          <a:prstGeom prst="rect">
            <a:avLst/>
          </a:prstGeom>
        </p:spPr>
      </p:pic>
      <p:sp>
        <p:nvSpPr>
          <p:cNvPr id="5" name="四角形: 角を丸くする 4">
            <a:extLst>
              <a:ext uri="{FF2B5EF4-FFF2-40B4-BE49-F238E27FC236}">
                <a16:creationId xmlns:a16="http://schemas.microsoft.com/office/drawing/2014/main" id="{0660DB29-2B7C-4A9B-B392-CF115AA42D5E}"/>
              </a:ext>
            </a:extLst>
          </p:cNvPr>
          <p:cNvSpPr/>
          <p:nvPr/>
        </p:nvSpPr>
        <p:spPr>
          <a:xfrm>
            <a:off x="7856738" y="2553069"/>
            <a:ext cx="3178206" cy="159867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ABB53225-6FB6-47CB-83C6-04947404280A}"/>
              </a:ext>
            </a:extLst>
          </p:cNvPr>
          <p:cNvSpPr txBox="1"/>
          <p:nvPr/>
        </p:nvSpPr>
        <p:spPr>
          <a:xfrm>
            <a:off x="7958685" y="2757615"/>
            <a:ext cx="2974312" cy="1200329"/>
          </a:xfrm>
          <a:prstGeom prst="rect">
            <a:avLst/>
          </a:prstGeom>
          <a:noFill/>
        </p:spPr>
        <p:txBody>
          <a:bodyPr wrap="square" rtlCol="0">
            <a:spAutoFit/>
          </a:bodyPr>
          <a:lstStyle/>
          <a:p>
            <a:r>
              <a:rPr lang="ja-JP" altLang="en-US" sz="2400" dirty="0"/>
              <a:t>他者と同じ身体の向きにすることで視点取得が速くなる</a:t>
            </a:r>
            <a:endParaRPr kumimoji="1" lang="ja-JP" altLang="en-US" sz="2400" dirty="0"/>
          </a:p>
        </p:txBody>
      </p:sp>
      <p:sp>
        <p:nvSpPr>
          <p:cNvPr id="7" name="矢印: 下 6">
            <a:extLst>
              <a:ext uri="{FF2B5EF4-FFF2-40B4-BE49-F238E27FC236}">
                <a16:creationId xmlns:a16="http://schemas.microsoft.com/office/drawing/2014/main" id="{CDB9D0FD-B561-45B7-A18E-F4BEF9F224EC}"/>
              </a:ext>
            </a:extLst>
          </p:cNvPr>
          <p:cNvSpPr/>
          <p:nvPr/>
        </p:nvSpPr>
        <p:spPr>
          <a:xfrm>
            <a:off x="9164854" y="4329767"/>
            <a:ext cx="561975" cy="5230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79AC1BB2-1EBF-4A91-BE2B-39AB893ED2C6}"/>
              </a:ext>
            </a:extLst>
          </p:cNvPr>
          <p:cNvSpPr/>
          <p:nvPr/>
        </p:nvSpPr>
        <p:spPr>
          <a:xfrm>
            <a:off x="7856738" y="5033880"/>
            <a:ext cx="3178206" cy="119824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343356C2-E0EF-4D2A-BF57-808C8EC33FDA}"/>
              </a:ext>
            </a:extLst>
          </p:cNvPr>
          <p:cNvSpPr txBox="1"/>
          <p:nvPr/>
        </p:nvSpPr>
        <p:spPr>
          <a:xfrm>
            <a:off x="7958685" y="5217503"/>
            <a:ext cx="2974312" cy="830997"/>
          </a:xfrm>
          <a:prstGeom prst="rect">
            <a:avLst/>
          </a:prstGeom>
          <a:noFill/>
        </p:spPr>
        <p:txBody>
          <a:bodyPr wrap="square" rtlCol="0">
            <a:spAutoFit/>
          </a:bodyPr>
          <a:lstStyle/>
          <a:p>
            <a:r>
              <a:rPr kumimoji="1" lang="ja-JP" altLang="en-US" sz="2400" dirty="0"/>
              <a:t>視点取得における身体表象の使用を示唆</a:t>
            </a:r>
          </a:p>
        </p:txBody>
      </p:sp>
    </p:spTree>
    <p:extLst>
      <p:ext uri="{BB962C8B-B14F-4D97-AF65-F5344CB8AC3E}">
        <p14:creationId xmlns:p14="http://schemas.microsoft.com/office/powerpoint/2010/main" val="120447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グラフ 14">
            <a:extLst>
              <a:ext uri="{FF2B5EF4-FFF2-40B4-BE49-F238E27FC236}">
                <a16:creationId xmlns:a16="http://schemas.microsoft.com/office/drawing/2014/main" id="{B7FA981D-5409-42B7-BADF-280A78411F01}"/>
              </a:ext>
            </a:extLst>
          </p:cNvPr>
          <p:cNvGraphicFramePr>
            <a:graphicFrameLocks/>
          </p:cNvGraphicFramePr>
          <p:nvPr>
            <p:extLst>
              <p:ext uri="{D42A27DB-BD31-4B8C-83A1-F6EECF244321}">
                <p14:modId xmlns:p14="http://schemas.microsoft.com/office/powerpoint/2010/main" val="2133728268"/>
              </p:ext>
            </p:extLst>
          </p:nvPr>
        </p:nvGraphicFramePr>
        <p:xfrm>
          <a:off x="5566272" y="805187"/>
          <a:ext cx="5205101" cy="5233069"/>
        </p:xfrm>
        <a:graphic>
          <a:graphicData uri="http://schemas.openxmlformats.org/drawingml/2006/chart">
            <c:chart xmlns:c="http://schemas.openxmlformats.org/drawingml/2006/chart" xmlns:r="http://schemas.openxmlformats.org/officeDocument/2006/relationships" r:id="rId2"/>
          </a:graphicData>
        </a:graphic>
      </p:graphicFrame>
      <p:sp>
        <p:nvSpPr>
          <p:cNvPr id="2" name="タイトル 1">
            <a:extLst>
              <a:ext uri="{FF2B5EF4-FFF2-40B4-BE49-F238E27FC236}">
                <a16:creationId xmlns:a16="http://schemas.microsoft.com/office/drawing/2014/main" id="{14088463-1510-450D-B005-600284DEB14F}"/>
              </a:ext>
            </a:extLst>
          </p:cNvPr>
          <p:cNvSpPr>
            <a:spLocks noGrp="1"/>
          </p:cNvSpPr>
          <p:nvPr>
            <p:ph type="title"/>
          </p:nvPr>
        </p:nvSpPr>
        <p:spPr/>
        <p:txBody>
          <a:bodyPr/>
          <a:lstStyle/>
          <a:p>
            <a:r>
              <a:rPr lang="ja-JP" altLang="en-US" dirty="0"/>
              <a:t>鉛直</a:t>
            </a:r>
            <a:r>
              <a:rPr kumimoji="1" lang="ja-JP" altLang="en-US" dirty="0"/>
              <a:t>方向の回転</a:t>
            </a:r>
          </a:p>
        </p:txBody>
      </p:sp>
      <p:sp>
        <p:nvSpPr>
          <p:cNvPr id="3" name="コンテンツ プレースホルダー 2">
            <a:extLst>
              <a:ext uri="{FF2B5EF4-FFF2-40B4-BE49-F238E27FC236}">
                <a16:creationId xmlns:a16="http://schemas.microsoft.com/office/drawing/2014/main" id="{29528940-E063-48AD-8D4F-F368C88460C4}"/>
              </a:ext>
            </a:extLst>
          </p:cNvPr>
          <p:cNvSpPr>
            <a:spLocks noGrp="1"/>
          </p:cNvSpPr>
          <p:nvPr>
            <p:ph idx="1"/>
          </p:nvPr>
        </p:nvSpPr>
        <p:spPr/>
        <p:txBody>
          <a:bodyPr>
            <a:normAutofit/>
          </a:bodyPr>
          <a:lstStyle/>
          <a:p>
            <a:pPr marL="0" indent="0">
              <a:buNone/>
            </a:pPr>
            <a:r>
              <a:rPr lang="ja-JP" altLang="en-US" sz="2400" dirty="0"/>
              <a:t>乾ら</a:t>
            </a:r>
            <a:r>
              <a:rPr lang="en-US" altLang="ja-JP" sz="2400" dirty="0"/>
              <a:t>, 2018</a:t>
            </a:r>
            <a:endParaRPr kumimoji="1" lang="ja-JP" altLang="en-US" sz="2400" dirty="0"/>
          </a:p>
        </p:txBody>
      </p:sp>
      <p:sp>
        <p:nvSpPr>
          <p:cNvPr id="12" name="四角形: 角を丸くする 11">
            <a:extLst>
              <a:ext uri="{FF2B5EF4-FFF2-40B4-BE49-F238E27FC236}">
                <a16:creationId xmlns:a16="http://schemas.microsoft.com/office/drawing/2014/main" id="{C0EDA983-EB1A-4512-834A-2372546902FD}"/>
              </a:ext>
            </a:extLst>
          </p:cNvPr>
          <p:cNvSpPr/>
          <p:nvPr/>
        </p:nvSpPr>
        <p:spPr>
          <a:xfrm>
            <a:off x="2667569" y="5690554"/>
            <a:ext cx="6856863" cy="88012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1A137335-05FC-46F5-A222-9F5A7242FA66}"/>
              </a:ext>
            </a:extLst>
          </p:cNvPr>
          <p:cNvSpPr txBox="1"/>
          <p:nvPr/>
        </p:nvSpPr>
        <p:spPr>
          <a:xfrm>
            <a:off x="2821333" y="5899784"/>
            <a:ext cx="6549334" cy="461665"/>
          </a:xfrm>
          <a:prstGeom prst="rect">
            <a:avLst/>
          </a:prstGeom>
          <a:noFill/>
        </p:spPr>
        <p:txBody>
          <a:bodyPr wrap="square" rtlCol="0">
            <a:spAutoFit/>
          </a:bodyPr>
          <a:lstStyle/>
          <a:p>
            <a:pPr algn="ctr"/>
            <a:r>
              <a:rPr kumimoji="1" lang="ja-JP" altLang="en-US" sz="2400" dirty="0"/>
              <a:t>回転角度に</a:t>
            </a:r>
            <a:r>
              <a:rPr lang="ja-JP" altLang="en-US" sz="2400" dirty="0"/>
              <a:t>応じて反応速度が増加</a:t>
            </a:r>
            <a:endParaRPr kumimoji="1" lang="ja-JP" altLang="en-US" sz="2400" dirty="0"/>
          </a:p>
        </p:txBody>
      </p:sp>
      <p:grpSp>
        <p:nvGrpSpPr>
          <p:cNvPr id="8" name="グループ化 7">
            <a:extLst>
              <a:ext uri="{FF2B5EF4-FFF2-40B4-BE49-F238E27FC236}">
                <a16:creationId xmlns:a16="http://schemas.microsoft.com/office/drawing/2014/main" id="{DA0F8F16-9568-48BB-B341-39DAC0B3ADA4}"/>
              </a:ext>
            </a:extLst>
          </p:cNvPr>
          <p:cNvGrpSpPr/>
          <p:nvPr/>
        </p:nvGrpSpPr>
        <p:grpSpPr>
          <a:xfrm>
            <a:off x="940805" y="3124604"/>
            <a:ext cx="4176139" cy="1420386"/>
            <a:chOff x="607576" y="111334"/>
            <a:chExt cx="3525618" cy="1199131"/>
          </a:xfrm>
        </p:grpSpPr>
        <p:pic>
          <p:nvPicPr>
            <p:cNvPr id="9" name="図 8">
              <a:extLst>
                <a:ext uri="{FF2B5EF4-FFF2-40B4-BE49-F238E27FC236}">
                  <a16:creationId xmlns:a16="http://schemas.microsoft.com/office/drawing/2014/main" id="{775DDE4C-0F59-409C-8A33-2A7A3E24E5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576" y="111334"/>
              <a:ext cx="1948975" cy="1199131"/>
            </a:xfrm>
            <a:prstGeom prst="rect">
              <a:avLst/>
            </a:prstGeom>
          </p:spPr>
        </p:pic>
        <p:pic>
          <p:nvPicPr>
            <p:cNvPr id="14" name="図 13">
              <a:extLst>
                <a:ext uri="{FF2B5EF4-FFF2-40B4-BE49-F238E27FC236}">
                  <a16:creationId xmlns:a16="http://schemas.microsoft.com/office/drawing/2014/main" id="{72D209AE-E593-4CAA-8789-96591E9A15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4219" y="111334"/>
              <a:ext cx="1948975" cy="1199131"/>
            </a:xfrm>
            <a:prstGeom prst="rect">
              <a:avLst/>
            </a:prstGeom>
          </p:spPr>
        </p:pic>
      </p:grpSp>
    </p:spTree>
    <p:extLst>
      <p:ext uri="{BB962C8B-B14F-4D97-AF65-F5344CB8AC3E}">
        <p14:creationId xmlns:p14="http://schemas.microsoft.com/office/powerpoint/2010/main" val="29438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796868-3036-48B5-AA79-2AA2E8BAB038}"/>
              </a:ext>
            </a:extLst>
          </p:cNvPr>
          <p:cNvSpPr>
            <a:spLocks noGrp="1"/>
          </p:cNvSpPr>
          <p:nvPr>
            <p:ph type="title"/>
          </p:nvPr>
        </p:nvSpPr>
        <p:spPr/>
        <p:txBody>
          <a:bodyPr/>
          <a:lstStyle/>
          <a:p>
            <a:r>
              <a:rPr kumimoji="1" lang="ja-JP" altLang="en-US" dirty="0"/>
              <a:t>目的</a:t>
            </a:r>
          </a:p>
        </p:txBody>
      </p:sp>
      <p:sp>
        <p:nvSpPr>
          <p:cNvPr id="3" name="コンテンツ プレースホルダー 2">
            <a:extLst>
              <a:ext uri="{FF2B5EF4-FFF2-40B4-BE49-F238E27FC236}">
                <a16:creationId xmlns:a16="http://schemas.microsoft.com/office/drawing/2014/main" id="{95C7BBE5-C945-42C5-AF45-1F31D3701DB8}"/>
              </a:ext>
            </a:extLst>
          </p:cNvPr>
          <p:cNvSpPr>
            <a:spLocks noGrp="1"/>
          </p:cNvSpPr>
          <p:nvPr>
            <p:ph idx="1"/>
          </p:nvPr>
        </p:nvSpPr>
        <p:spPr/>
        <p:txBody>
          <a:bodyPr/>
          <a:lstStyle/>
          <a:p>
            <a:r>
              <a:rPr kumimoji="1" lang="ja-JP" altLang="en-US" dirty="0"/>
              <a:t>地面に対して水平な回転運動では，身体性の影響がみられる（</a:t>
            </a:r>
            <a:r>
              <a:rPr kumimoji="1" lang="en-US" altLang="ja-JP" dirty="0"/>
              <a:t>Surtees et al., 2014</a:t>
            </a:r>
            <a:r>
              <a:rPr kumimoji="1" lang="ja-JP" altLang="en-US" dirty="0"/>
              <a:t>）</a:t>
            </a:r>
            <a:endParaRPr kumimoji="1" lang="en-US" altLang="ja-JP" dirty="0"/>
          </a:p>
          <a:p>
            <a:endParaRPr lang="en-US" altLang="ja-JP" dirty="0"/>
          </a:p>
          <a:p>
            <a:r>
              <a:rPr kumimoji="1" lang="ja-JP" altLang="en-US" dirty="0"/>
              <a:t>地面に対して垂直な回転でも，反応時間の一次関数的増加がみられる（</a:t>
            </a:r>
            <a:r>
              <a:rPr lang="ja-JP" altLang="en-US" dirty="0"/>
              <a:t>乾ら</a:t>
            </a:r>
            <a:r>
              <a:rPr kumimoji="1" lang="en-US" altLang="ja-JP" dirty="0"/>
              <a:t>, 2018</a:t>
            </a:r>
            <a:r>
              <a:rPr kumimoji="1" lang="ja-JP" altLang="en-US" dirty="0"/>
              <a:t>）</a:t>
            </a:r>
          </a:p>
        </p:txBody>
      </p:sp>
      <p:sp>
        <p:nvSpPr>
          <p:cNvPr id="5" name="四角形: 角を丸くする 4">
            <a:extLst>
              <a:ext uri="{FF2B5EF4-FFF2-40B4-BE49-F238E27FC236}">
                <a16:creationId xmlns:a16="http://schemas.microsoft.com/office/drawing/2014/main" id="{509F0994-6B59-4626-B9C2-5C54331975F8}"/>
              </a:ext>
            </a:extLst>
          </p:cNvPr>
          <p:cNvSpPr/>
          <p:nvPr/>
        </p:nvSpPr>
        <p:spPr>
          <a:xfrm>
            <a:off x="1302400" y="4578293"/>
            <a:ext cx="9587200" cy="159867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9BCA0CF0-5F21-49F2-812C-07DF469A92D9}"/>
              </a:ext>
            </a:extLst>
          </p:cNvPr>
          <p:cNvSpPr txBox="1"/>
          <p:nvPr/>
        </p:nvSpPr>
        <p:spPr>
          <a:xfrm>
            <a:off x="1609928" y="4962130"/>
            <a:ext cx="8972145" cy="830997"/>
          </a:xfrm>
          <a:prstGeom prst="rect">
            <a:avLst/>
          </a:prstGeom>
          <a:noFill/>
        </p:spPr>
        <p:txBody>
          <a:bodyPr wrap="square" rtlCol="0">
            <a:spAutoFit/>
          </a:bodyPr>
          <a:lstStyle/>
          <a:p>
            <a:r>
              <a:rPr kumimoji="1" lang="ja-JP" altLang="en-US" sz="2400" dirty="0"/>
              <a:t>臥位姿勢において視点取得課題を行うことで，回転方向が地面に対して鉛直な場合の仮想的自己運動の特性を調べる</a:t>
            </a:r>
          </a:p>
        </p:txBody>
      </p:sp>
    </p:spTree>
    <p:extLst>
      <p:ext uri="{BB962C8B-B14F-4D97-AF65-F5344CB8AC3E}">
        <p14:creationId xmlns:p14="http://schemas.microsoft.com/office/powerpoint/2010/main" val="38867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図 1">
            <a:extLst>
              <a:ext uri="{FF2B5EF4-FFF2-40B4-BE49-F238E27FC236}">
                <a16:creationId xmlns:a16="http://schemas.microsoft.com/office/drawing/2014/main" id="{8E9D4133-3AE0-466F-8910-7BF99C9D1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253" y="3429000"/>
            <a:ext cx="5873184" cy="244412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7E129A65-7950-4D7E-ACC1-215A77E93E4A}"/>
              </a:ext>
            </a:extLst>
          </p:cNvPr>
          <p:cNvSpPr>
            <a:spLocks noGrp="1"/>
          </p:cNvSpPr>
          <p:nvPr>
            <p:ph type="title"/>
          </p:nvPr>
        </p:nvSpPr>
        <p:spPr/>
        <p:txBody>
          <a:bodyPr/>
          <a:lstStyle/>
          <a:p>
            <a:r>
              <a:rPr kumimoji="1" lang="ja-JP" altLang="en-US" dirty="0"/>
              <a:t>実験概要</a:t>
            </a:r>
          </a:p>
        </p:txBody>
      </p:sp>
      <p:sp>
        <p:nvSpPr>
          <p:cNvPr id="6" name="テキスト ボックス 5">
            <a:extLst>
              <a:ext uri="{FF2B5EF4-FFF2-40B4-BE49-F238E27FC236}">
                <a16:creationId xmlns:a16="http://schemas.microsoft.com/office/drawing/2014/main" id="{CB398D6F-F546-4DC3-8CFD-71F926F08AD7}"/>
              </a:ext>
            </a:extLst>
          </p:cNvPr>
          <p:cNvSpPr txBox="1"/>
          <p:nvPr/>
        </p:nvSpPr>
        <p:spPr>
          <a:xfrm>
            <a:off x="838200" y="1839645"/>
            <a:ext cx="4301971" cy="1569660"/>
          </a:xfrm>
          <a:prstGeom prst="rect">
            <a:avLst/>
          </a:prstGeom>
          <a:noFill/>
        </p:spPr>
        <p:txBody>
          <a:bodyPr wrap="square" rtlCol="0">
            <a:spAutoFit/>
          </a:bodyPr>
          <a:lstStyle/>
          <a:p>
            <a:r>
              <a:rPr kumimoji="1" lang="ja-JP" altLang="en-US" sz="2400" dirty="0"/>
              <a:t>姿勢</a:t>
            </a:r>
            <a:endParaRPr kumimoji="1" lang="en-US" altLang="ja-JP" sz="2400" dirty="0"/>
          </a:p>
          <a:p>
            <a:r>
              <a:rPr lang="ja-JP" altLang="en-US" sz="2400" dirty="0"/>
              <a:t>　座位</a:t>
            </a:r>
            <a:endParaRPr lang="en-US" altLang="ja-JP" sz="2400" dirty="0"/>
          </a:p>
          <a:p>
            <a:r>
              <a:rPr lang="ja-JP" altLang="en-US" sz="2400" dirty="0"/>
              <a:t>　側臥位（右）</a:t>
            </a:r>
            <a:endParaRPr lang="en-US" altLang="ja-JP" sz="2400" dirty="0"/>
          </a:p>
          <a:p>
            <a:r>
              <a:rPr lang="ja-JP" altLang="en-US" sz="2400" dirty="0"/>
              <a:t>　側臥位（左）　の</a:t>
            </a:r>
            <a:r>
              <a:rPr lang="en-US" altLang="ja-JP" sz="2400" dirty="0"/>
              <a:t>3</a:t>
            </a:r>
            <a:r>
              <a:rPr lang="ja-JP" altLang="en-US" sz="2400" dirty="0"/>
              <a:t>条件</a:t>
            </a:r>
            <a:endParaRPr kumimoji="1" lang="ja-JP" altLang="en-US" sz="2400" dirty="0"/>
          </a:p>
        </p:txBody>
      </p:sp>
      <p:sp>
        <p:nvSpPr>
          <p:cNvPr id="7" name="テキスト ボックス 6">
            <a:extLst>
              <a:ext uri="{FF2B5EF4-FFF2-40B4-BE49-F238E27FC236}">
                <a16:creationId xmlns:a16="http://schemas.microsoft.com/office/drawing/2014/main" id="{525EA6AC-892E-4C02-AF2E-232B588A278D}"/>
              </a:ext>
            </a:extLst>
          </p:cNvPr>
          <p:cNvSpPr txBox="1"/>
          <p:nvPr/>
        </p:nvSpPr>
        <p:spPr>
          <a:xfrm>
            <a:off x="5643093" y="1854059"/>
            <a:ext cx="4953954" cy="1200329"/>
          </a:xfrm>
          <a:prstGeom prst="rect">
            <a:avLst/>
          </a:prstGeom>
          <a:noFill/>
        </p:spPr>
        <p:txBody>
          <a:bodyPr wrap="square" rtlCol="0">
            <a:spAutoFit/>
          </a:bodyPr>
          <a:lstStyle/>
          <a:p>
            <a:r>
              <a:rPr lang="ja-JP" altLang="en-US" sz="2400" dirty="0"/>
              <a:t>視点取得課題</a:t>
            </a:r>
            <a:endParaRPr lang="en-US" altLang="ja-JP" sz="2400" dirty="0"/>
          </a:p>
          <a:p>
            <a:r>
              <a:rPr kumimoji="1" lang="ja-JP" altLang="en-US" sz="2400" dirty="0"/>
              <a:t>　アバター視点で「</a:t>
            </a:r>
            <a:r>
              <a:rPr lang="en-US" altLang="ja-JP" sz="2400" dirty="0"/>
              <a:t>b, d, p, q</a:t>
            </a:r>
            <a:r>
              <a:rPr kumimoji="1" lang="ja-JP" altLang="en-US" sz="2400" dirty="0"/>
              <a:t>」の</a:t>
            </a:r>
            <a:endParaRPr kumimoji="1" lang="en-US" altLang="ja-JP" sz="2400" dirty="0"/>
          </a:p>
          <a:p>
            <a:r>
              <a:rPr lang="ja-JP" altLang="en-US" sz="2400" dirty="0"/>
              <a:t>　</a:t>
            </a:r>
            <a:r>
              <a:rPr kumimoji="1" lang="ja-JP" altLang="en-US" sz="2400" dirty="0"/>
              <a:t>いずれかを答える</a:t>
            </a:r>
          </a:p>
        </p:txBody>
      </p:sp>
      <p:pic>
        <p:nvPicPr>
          <p:cNvPr id="8" name="図 7" descr="C:\Users\tinui\AppData\Local\Microsoft\Windows\INetCache\Content.Word\IMG_8712.jpg">
            <a:extLst>
              <a:ext uri="{FF2B5EF4-FFF2-40B4-BE49-F238E27FC236}">
                <a16:creationId xmlns:a16="http://schemas.microsoft.com/office/drawing/2014/main" id="{E66DD353-3380-4A21-8FBC-988F95317A00}"/>
              </a:ext>
            </a:extLst>
          </p:cNvPr>
          <p:cNvPicPr/>
          <p:nvPr/>
        </p:nvPicPr>
        <p:blipFill>
          <a:blip r:embed="rId3" cstate="print">
            <a:extLst>
              <a:ext uri="{28A0092B-C50C-407E-A947-70E740481C1C}">
                <a14:useLocalDpi xmlns:a14="http://schemas.microsoft.com/office/drawing/2010/main" val="0"/>
              </a:ext>
            </a:extLst>
          </a:blip>
          <a:srcRect t="25237"/>
          <a:stretch>
            <a:fillRect/>
          </a:stretch>
        </p:blipFill>
        <p:spPr bwMode="auto">
          <a:xfrm>
            <a:off x="1082347" y="3680731"/>
            <a:ext cx="3912248" cy="2234559"/>
          </a:xfrm>
          <a:prstGeom prst="rect">
            <a:avLst/>
          </a:prstGeom>
          <a:noFill/>
          <a:ln>
            <a:noFill/>
          </a:ln>
        </p:spPr>
      </p:pic>
      <p:sp>
        <p:nvSpPr>
          <p:cNvPr id="9" name="テキスト ボックス 8">
            <a:extLst>
              <a:ext uri="{FF2B5EF4-FFF2-40B4-BE49-F238E27FC236}">
                <a16:creationId xmlns:a16="http://schemas.microsoft.com/office/drawing/2014/main" id="{CAFE05A6-81A5-4906-8BED-DA1C96DEE89F}"/>
              </a:ext>
            </a:extLst>
          </p:cNvPr>
          <p:cNvSpPr txBox="1"/>
          <p:nvPr/>
        </p:nvSpPr>
        <p:spPr>
          <a:xfrm>
            <a:off x="1945070" y="5925053"/>
            <a:ext cx="2186803" cy="461665"/>
          </a:xfrm>
          <a:prstGeom prst="rect">
            <a:avLst/>
          </a:prstGeom>
          <a:noFill/>
        </p:spPr>
        <p:txBody>
          <a:bodyPr wrap="square" rtlCol="0">
            <a:spAutoFit/>
          </a:bodyPr>
          <a:lstStyle/>
          <a:p>
            <a:pPr algn="ctr"/>
            <a:r>
              <a:rPr kumimoji="1" lang="ja-JP" altLang="en-US" sz="2400" dirty="0"/>
              <a:t>側臥位（左）</a:t>
            </a:r>
          </a:p>
        </p:txBody>
      </p:sp>
      <p:sp>
        <p:nvSpPr>
          <p:cNvPr id="11" name="テキスト ボックス 10">
            <a:extLst>
              <a:ext uri="{FF2B5EF4-FFF2-40B4-BE49-F238E27FC236}">
                <a16:creationId xmlns:a16="http://schemas.microsoft.com/office/drawing/2014/main" id="{DAFCA3E8-9914-42AB-B008-D463A0C24D76}"/>
              </a:ext>
            </a:extLst>
          </p:cNvPr>
          <p:cNvSpPr txBox="1"/>
          <p:nvPr/>
        </p:nvSpPr>
        <p:spPr>
          <a:xfrm>
            <a:off x="7530444" y="5925053"/>
            <a:ext cx="2186803" cy="461665"/>
          </a:xfrm>
          <a:prstGeom prst="rect">
            <a:avLst/>
          </a:prstGeom>
          <a:noFill/>
        </p:spPr>
        <p:txBody>
          <a:bodyPr wrap="square" rtlCol="0">
            <a:spAutoFit/>
          </a:bodyPr>
          <a:lstStyle/>
          <a:p>
            <a:pPr algn="ctr"/>
            <a:r>
              <a:rPr lang="ja-JP" altLang="en-US" sz="2400" dirty="0"/>
              <a:t>刺激例</a:t>
            </a:r>
            <a:endParaRPr kumimoji="1" lang="ja-JP" altLang="en-US" sz="2400" dirty="0"/>
          </a:p>
        </p:txBody>
      </p:sp>
    </p:spTree>
    <p:extLst>
      <p:ext uri="{BB962C8B-B14F-4D97-AF65-F5344CB8AC3E}">
        <p14:creationId xmlns:p14="http://schemas.microsoft.com/office/powerpoint/2010/main" val="3550025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79AB7-5632-4508-A2CA-2B01CA0F2E5A}"/>
              </a:ext>
            </a:extLst>
          </p:cNvPr>
          <p:cNvSpPr>
            <a:spLocks noGrp="1"/>
          </p:cNvSpPr>
          <p:nvPr>
            <p:ph type="title"/>
          </p:nvPr>
        </p:nvSpPr>
        <p:spPr/>
        <p:txBody>
          <a:bodyPr/>
          <a:lstStyle/>
          <a:p>
            <a:r>
              <a:rPr kumimoji="1" lang="ja-JP" altLang="en-US" dirty="0"/>
              <a:t>実験条件</a:t>
            </a:r>
          </a:p>
        </p:txBody>
      </p:sp>
      <p:sp>
        <p:nvSpPr>
          <p:cNvPr id="3" name="コンテンツ プレースホルダー 2">
            <a:extLst>
              <a:ext uri="{FF2B5EF4-FFF2-40B4-BE49-F238E27FC236}">
                <a16:creationId xmlns:a16="http://schemas.microsoft.com/office/drawing/2014/main" id="{699365DC-A9C8-46EB-9696-2F58F9F491C8}"/>
              </a:ext>
            </a:extLst>
          </p:cNvPr>
          <p:cNvSpPr>
            <a:spLocks noGrp="1"/>
          </p:cNvSpPr>
          <p:nvPr>
            <p:ph idx="1"/>
          </p:nvPr>
        </p:nvSpPr>
        <p:spPr>
          <a:xfrm>
            <a:off x="838200" y="4156364"/>
            <a:ext cx="10515600" cy="2392217"/>
          </a:xfrm>
        </p:spPr>
        <p:txBody>
          <a:bodyPr>
            <a:normAutofit fontScale="92500" lnSpcReduction="10000"/>
          </a:bodyPr>
          <a:lstStyle/>
          <a:p>
            <a:r>
              <a:rPr kumimoji="1" lang="ja-JP" altLang="en-US" sz="2400" dirty="0"/>
              <a:t>座位ブロック，</a:t>
            </a:r>
            <a:r>
              <a:rPr lang="ja-JP" altLang="en-US" sz="2400" dirty="0"/>
              <a:t>左</a:t>
            </a:r>
            <a:r>
              <a:rPr kumimoji="1" lang="ja-JP" altLang="en-US" sz="2400" dirty="0"/>
              <a:t>側臥位ブロック，右側臥位ブロック</a:t>
            </a:r>
            <a:r>
              <a:rPr lang="ja-JP" altLang="en-US" sz="2400" dirty="0"/>
              <a:t>の</a:t>
            </a:r>
            <a:r>
              <a:rPr lang="en-US" altLang="ja-JP" sz="2400" dirty="0"/>
              <a:t>3</a:t>
            </a:r>
            <a:r>
              <a:rPr lang="ja-JP" altLang="en-US" sz="2400" dirty="0"/>
              <a:t>ブロック</a:t>
            </a:r>
            <a:endParaRPr kumimoji="1" lang="en-US" altLang="ja-JP" sz="2400" dirty="0"/>
          </a:p>
          <a:p>
            <a:pPr lvl="1"/>
            <a:r>
              <a:rPr lang="ja-JP" altLang="en-US" sz="2000" dirty="0">
                <a:latin typeface="Century" panose="02040604050505020304" pitchFamily="18" charset="0"/>
              </a:rPr>
              <a:t>画面方向（＝刺激方向）は，姿勢によらず正立</a:t>
            </a:r>
            <a:endParaRPr kumimoji="1" lang="en-US" altLang="ja-JP" sz="2000" dirty="0"/>
          </a:p>
          <a:p>
            <a:r>
              <a:rPr kumimoji="1" lang="ja-JP" altLang="en-US" sz="2400" dirty="0"/>
              <a:t>刺激文字：</a:t>
            </a:r>
            <a:r>
              <a:rPr kumimoji="1" lang="en-US" altLang="ja-JP" sz="2400" dirty="0"/>
              <a:t>b, d, p, q</a:t>
            </a:r>
          </a:p>
          <a:p>
            <a:r>
              <a:rPr lang="ja-JP" altLang="en-US" sz="2400" dirty="0"/>
              <a:t>刺激角度：</a:t>
            </a:r>
            <a:r>
              <a:rPr lang="en-US" altLang="ja-JP" sz="2400" dirty="0"/>
              <a:t>0</a:t>
            </a:r>
            <a:r>
              <a:rPr lang="en-US" altLang="ja-JP" sz="2400" dirty="0">
                <a:latin typeface="+mn-ea"/>
              </a:rPr>
              <a:t>°45°135°180°225°315°</a:t>
            </a:r>
          </a:p>
          <a:p>
            <a:r>
              <a:rPr lang="ja-JP" altLang="en-US" sz="2400" dirty="0">
                <a:latin typeface="Century" panose="02040604050505020304" pitchFamily="18" charset="0"/>
              </a:rPr>
              <a:t>試行数　：ブロック（</a:t>
            </a:r>
            <a:r>
              <a:rPr lang="en-US" altLang="ja-JP" sz="2400" dirty="0">
                <a:latin typeface="Century" panose="02040604050505020304" pitchFamily="18" charset="0"/>
              </a:rPr>
              <a:t>3</a:t>
            </a:r>
            <a:r>
              <a:rPr lang="ja-JP" altLang="en-US" sz="2400" dirty="0">
                <a:latin typeface="Century" panose="02040604050505020304" pitchFamily="18" charset="0"/>
              </a:rPr>
              <a:t>）</a:t>
            </a:r>
            <a:r>
              <a:rPr lang="en-US" altLang="ja-JP" sz="2400" dirty="0">
                <a:latin typeface="Century" panose="02040604050505020304" pitchFamily="18" charset="0"/>
              </a:rPr>
              <a:t>×</a:t>
            </a:r>
            <a:r>
              <a:rPr lang="ja-JP" altLang="en-US" sz="2400" dirty="0">
                <a:latin typeface="Century" panose="02040604050505020304" pitchFamily="18" charset="0"/>
              </a:rPr>
              <a:t>文字（</a:t>
            </a:r>
            <a:r>
              <a:rPr lang="en-US" altLang="ja-JP" sz="2400" dirty="0">
                <a:latin typeface="Century" panose="02040604050505020304" pitchFamily="18" charset="0"/>
              </a:rPr>
              <a:t>4</a:t>
            </a:r>
            <a:r>
              <a:rPr lang="ja-JP" altLang="en-US" sz="2400" dirty="0">
                <a:latin typeface="Century" panose="02040604050505020304" pitchFamily="18" charset="0"/>
              </a:rPr>
              <a:t>）</a:t>
            </a:r>
            <a:r>
              <a:rPr lang="en-US" altLang="ja-JP" sz="2400" dirty="0">
                <a:latin typeface="Century" panose="02040604050505020304" pitchFamily="18" charset="0"/>
              </a:rPr>
              <a:t>×</a:t>
            </a:r>
            <a:r>
              <a:rPr lang="ja-JP" altLang="en-US" sz="2400" dirty="0">
                <a:latin typeface="Century" panose="02040604050505020304" pitchFamily="18" charset="0"/>
              </a:rPr>
              <a:t>角度（</a:t>
            </a:r>
            <a:r>
              <a:rPr lang="en-US" altLang="ja-JP" sz="2400" dirty="0">
                <a:latin typeface="Century" panose="02040604050505020304" pitchFamily="18" charset="0"/>
              </a:rPr>
              <a:t>6</a:t>
            </a:r>
            <a:r>
              <a:rPr lang="ja-JP" altLang="en-US" sz="2400" dirty="0">
                <a:latin typeface="Century" panose="02040604050505020304" pitchFamily="18" charset="0"/>
              </a:rPr>
              <a:t>）</a:t>
            </a:r>
            <a:r>
              <a:rPr lang="en-US" altLang="ja-JP" sz="2400" dirty="0">
                <a:latin typeface="Century" panose="02040604050505020304" pitchFamily="18" charset="0"/>
              </a:rPr>
              <a:t>×</a:t>
            </a:r>
            <a:r>
              <a:rPr lang="ja-JP" altLang="en-US" sz="2400" dirty="0">
                <a:latin typeface="Century" panose="02040604050505020304" pitchFamily="18" charset="0"/>
              </a:rPr>
              <a:t>繰り返し（</a:t>
            </a:r>
            <a:r>
              <a:rPr lang="en-US" altLang="ja-JP" sz="2400" dirty="0">
                <a:latin typeface="Century" panose="02040604050505020304" pitchFamily="18" charset="0"/>
              </a:rPr>
              <a:t>4</a:t>
            </a:r>
            <a:r>
              <a:rPr lang="ja-JP" altLang="en-US" sz="2400" dirty="0">
                <a:latin typeface="Century" panose="02040604050505020304" pitchFamily="18" charset="0"/>
              </a:rPr>
              <a:t>）</a:t>
            </a:r>
            <a:r>
              <a:rPr lang="en-US" altLang="ja-JP" sz="2400" dirty="0">
                <a:latin typeface="Century" panose="02040604050505020304" pitchFamily="18" charset="0"/>
              </a:rPr>
              <a:t>= 288</a:t>
            </a:r>
            <a:r>
              <a:rPr lang="ja-JP" altLang="en-US" sz="2400" dirty="0">
                <a:latin typeface="Century" panose="02040604050505020304" pitchFamily="18" charset="0"/>
              </a:rPr>
              <a:t>試行</a:t>
            </a:r>
            <a:endParaRPr lang="en-US" altLang="ja-JP" sz="2400" dirty="0">
              <a:latin typeface="Century" panose="02040604050505020304" pitchFamily="18" charset="0"/>
            </a:endParaRPr>
          </a:p>
          <a:p>
            <a:r>
              <a:rPr kumimoji="1" lang="ja-JP" altLang="en-US" sz="2400" dirty="0">
                <a:latin typeface="Century" panose="02040604050505020304" pitchFamily="18" charset="0"/>
              </a:rPr>
              <a:t>応答方法：ボイスキーを用いた口頭応答</a:t>
            </a:r>
            <a:endParaRPr kumimoji="1" lang="en-US" altLang="ja-JP" sz="2400" dirty="0">
              <a:latin typeface="Century" panose="02040604050505020304" pitchFamily="18" charset="0"/>
            </a:endParaRPr>
          </a:p>
        </p:txBody>
      </p:sp>
      <p:pic>
        <p:nvPicPr>
          <p:cNvPr id="4" name="図 3">
            <a:extLst>
              <a:ext uri="{FF2B5EF4-FFF2-40B4-BE49-F238E27FC236}">
                <a16:creationId xmlns:a16="http://schemas.microsoft.com/office/drawing/2014/main" id="{FBB6BEFF-1229-40C5-8F96-E193643412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369" y="1961076"/>
            <a:ext cx="2880000" cy="1618823"/>
          </a:xfrm>
          <a:prstGeom prst="rect">
            <a:avLst/>
          </a:prstGeom>
          <a:noFill/>
          <a:ln>
            <a:noFill/>
          </a:ln>
        </p:spPr>
      </p:pic>
      <p:pic>
        <p:nvPicPr>
          <p:cNvPr id="5" name="図 4">
            <a:extLst>
              <a:ext uri="{FF2B5EF4-FFF2-40B4-BE49-F238E27FC236}">
                <a16:creationId xmlns:a16="http://schemas.microsoft.com/office/drawing/2014/main" id="{E684F5E2-5DA9-4527-BBE9-0B9C3C06E5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536410" y="1961076"/>
            <a:ext cx="2880000" cy="1618823"/>
          </a:xfrm>
          <a:prstGeom prst="rect">
            <a:avLst/>
          </a:prstGeom>
          <a:noFill/>
          <a:ln>
            <a:noFill/>
          </a:ln>
        </p:spPr>
      </p:pic>
      <p:pic>
        <p:nvPicPr>
          <p:cNvPr id="6" name="図 5">
            <a:extLst>
              <a:ext uri="{FF2B5EF4-FFF2-40B4-BE49-F238E27FC236}">
                <a16:creationId xmlns:a16="http://schemas.microsoft.com/office/drawing/2014/main" id="{72AF18D6-A5CC-45C0-BC8B-C6E82559DE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8474451" y="1961076"/>
            <a:ext cx="2880000" cy="1618823"/>
          </a:xfrm>
          <a:prstGeom prst="rect">
            <a:avLst/>
          </a:prstGeom>
          <a:noFill/>
          <a:ln>
            <a:noFill/>
          </a:ln>
        </p:spPr>
      </p:pic>
      <p:sp>
        <p:nvSpPr>
          <p:cNvPr id="7" name="矢印: 右 6">
            <a:extLst>
              <a:ext uri="{FF2B5EF4-FFF2-40B4-BE49-F238E27FC236}">
                <a16:creationId xmlns:a16="http://schemas.microsoft.com/office/drawing/2014/main" id="{AD0A5D84-B8C1-4365-A651-CCE64F5A6217}"/>
              </a:ext>
            </a:extLst>
          </p:cNvPr>
          <p:cNvSpPr/>
          <p:nvPr/>
        </p:nvSpPr>
        <p:spPr>
          <a:xfrm>
            <a:off x="598369" y="3629899"/>
            <a:ext cx="10755431" cy="369451"/>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7A215F6-2709-471D-AF79-36F00AFF4DAF}"/>
              </a:ext>
            </a:extLst>
          </p:cNvPr>
          <p:cNvSpPr txBox="1"/>
          <p:nvPr/>
        </p:nvSpPr>
        <p:spPr>
          <a:xfrm>
            <a:off x="1209928" y="1554827"/>
            <a:ext cx="1656882" cy="400110"/>
          </a:xfrm>
          <a:prstGeom prst="rect">
            <a:avLst/>
          </a:prstGeom>
          <a:noFill/>
        </p:spPr>
        <p:txBody>
          <a:bodyPr wrap="square" rtlCol="0">
            <a:spAutoFit/>
          </a:bodyPr>
          <a:lstStyle/>
          <a:p>
            <a:pPr algn="ctr"/>
            <a:r>
              <a:rPr lang="en-US" altLang="ja-JP" sz="2000" dirty="0"/>
              <a:t>6</a:t>
            </a:r>
            <a:r>
              <a:rPr kumimoji="1" lang="en-US" altLang="ja-JP" sz="2000" dirty="0"/>
              <a:t>00ms</a:t>
            </a:r>
            <a:endParaRPr kumimoji="1" lang="ja-JP" altLang="en-US" sz="2000" dirty="0"/>
          </a:p>
        </p:txBody>
      </p:sp>
      <p:sp>
        <p:nvSpPr>
          <p:cNvPr id="9" name="テキスト ボックス 8">
            <a:extLst>
              <a:ext uri="{FF2B5EF4-FFF2-40B4-BE49-F238E27FC236}">
                <a16:creationId xmlns:a16="http://schemas.microsoft.com/office/drawing/2014/main" id="{46B8AACB-499A-492B-AA52-E675B1E4E708}"/>
              </a:ext>
            </a:extLst>
          </p:cNvPr>
          <p:cNvSpPr txBox="1"/>
          <p:nvPr/>
        </p:nvSpPr>
        <p:spPr>
          <a:xfrm>
            <a:off x="5147643" y="1554827"/>
            <a:ext cx="1656882" cy="400110"/>
          </a:xfrm>
          <a:prstGeom prst="rect">
            <a:avLst/>
          </a:prstGeom>
          <a:noFill/>
        </p:spPr>
        <p:txBody>
          <a:bodyPr wrap="square" rtlCol="0">
            <a:spAutoFit/>
          </a:bodyPr>
          <a:lstStyle/>
          <a:p>
            <a:pPr algn="ctr"/>
            <a:r>
              <a:rPr kumimoji="1" lang="en-US" altLang="ja-JP" sz="2000" dirty="0"/>
              <a:t>300ms</a:t>
            </a:r>
            <a:endParaRPr kumimoji="1" lang="ja-JP" altLang="en-US" sz="2000" dirty="0"/>
          </a:p>
        </p:txBody>
      </p:sp>
      <p:sp>
        <p:nvSpPr>
          <p:cNvPr id="10" name="テキスト ボックス 9">
            <a:extLst>
              <a:ext uri="{FF2B5EF4-FFF2-40B4-BE49-F238E27FC236}">
                <a16:creationId xmlns:a16="http://schemas.microsoft.com/office/drawing/2014/main" id="{F30719AA-319A-4E33-83EE-AE49E238058C}"/>
              </a:ext>
            </a:extLst>
          </p:cNvPr>
          <p:cNvSpPr txBox="1"/>
          <p:nvPr/>
        </p:nvSpPr>
        <p:spPr>
          <a:xfrm>
            <a:off x="9085358" y="1554827"/>
            <a:ext cx="1656882" cy="400110"/>
          </a:xfrm>
          <a:prstGeom prst="rect">
            <a:avLst/>
          </a:prstGeom>
          <a:noFill/>
        </p:spPr>
        <p:txBody>
          <a:bodyPr wrap="square" rtlCol="0">
            <a:spAutoFit/>
          </a:bodyPr>
          <a:lstStyle/>
          <a:p>
            <a:pPr algn="ctr"/>
            <a:r>
              <a:rPr kumimoji="1" lang="en-US" altLang="ja-JP" sz="2000" dirty="0"/>
              <a:t>5000ms</a:t>
            </a:r>
            <a:endParaRPr kumimoji="1" lang="ja-JP" altLang="en-US" sz="2000" dirty="0"/>
          </a:p>
        </p:txBody>
      </p:sp>
    </p:spTree>
    <p:extLst>
      <p:ext uri="{BB962C8B-B14F-4D97-AF65-F5344CB8AC3E}">
        <p14:creationId xmlns:p14="http://schemas.microsoft.com/office/powerpoint/2010/main" val="603524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DC4A5BA-5070-4270-B899-4E72E191227D}"/>
              </a:ext>
            </a:extLst>
          </p:cNvPr>
          <p:cNvPicPr>
            <a:picLocks noChangeAspect="1"/>
          </p:cNvPicPr>
          <p:nvPr/>
        </p:nvPicPr>
        <p:blipFill>
          <a:blip r:embed="rId3"/>
          <a:stretch>
            <a:fillRect/>
          </a:stretch>
        </p:blipFill>
        <p:spPr>
          <a:xfrm>
            <a:off x="3110042" y="5641143"/>
            <a:ext cx="345714" cy="814286"/>
          </a:xfrm>
          <a:prstGeom prst="rect">
            <a:avLst/>
          </a:prstGeom>
        </p:spPr>
      </p:pic>
      <p:pic>
        <p:nvPicPr>
          <p:cNvPr id="7" name="図 6">
            <a:extLst>
              <a:ext uri="{FF2B5EF4-FFF2-40B4-BE49-F238E27FC236}">
                <a16:creationId xmlns:a16="http://schemas.microsoft.com/office/drawing/2014/main" id="{1FD48843-DE2D-47BC-B3F2-847C3E9A3968}"/>
              </a:ext>
            </a:extLst>
          </p:cNvPr>
          <p:cNvPicPr>
            <a:picLocks noChangeAspect="1"/>
          </p:cNvPicPr>
          <p:nvPr/>
        </p:nvPicPr>
        <p:blipFill>
          <a:blip r:embed="rId4"/>
          <a:stretch>
            <a:fillRect/>
          </a:stretch>
        </p:blipFill>
        <p:spPr>
          <a:xfrm>
            <a:off x="3862992" y="5722571"/>
            <a:ext cx="757143" cy="720000"/>
          </a:xfrm>
          <a:prstGeom prst="rect">
            <a:avLst/>
          </a:prstGeom>
        </p:spPr>
      </p:pic>
      <p:pic>
        <p:nvPicPr>
          <p:cNvPr id="8" name="図 7">
            <a:extLst>
              <a:ext uri="{FF2B5EF4-FFF2-40B4-BE49-F238E27FC236}">
                <a16:creationId xmlns:a16="http://schemas.microsoft.com/office/drawing/2014/main" id="{779708BA-F8C4-42DF-BD36-787D235813EC}"/>
              </a:ext>
            </a:extLst>
          </p:cNvPr>
          <p:cNvPicPr>
            <a:picLocks noChangeAspect="1"/>
          </p:cNvPicPr>
          <p:nvPr/>
        </p:nvPicPr>
        <p:blipFill>
          <a:blip r:embed="rId5"/>
          <a:stretch>
            <a:fillRect/>
          </a:stretch>
        </p:blipFill>
        <p:spPr>
          <a:xfrm>
            <a:off x="4833413" y="5711143"/>
            <a:ext cx="745714" cy="837143"/>
          </a:xfrm>
          <a:prstGeom prst="rect">
            <a:avLst/>
          </a:prstGeom>
        </p:spPr>
      </p:pic>
      <p:pic>
        <p:nvPicPr>
          <p:cNvPr id="9" name="図 8">
            <a:extLst>
              <a:ext uri="{FF2B5EF4-FFF2-40B4-BE49-F238E27FC236}">
                <a16:creationId xmlns:a16="http://schemas.microsoft.com/office/drawing/2014/main" id="{B5CD2B2F-5ADE-4470-A414-FA844781E578}"/>
              </a:ext>
            </a:extLst>
          </p:cNvPr>
          <p:cNvPicPr>
            <a:picLocks noChangeAspect="1"/>
          </p:cNvPicPr>
          <p:nvPr/>
        </p:nvPicPr>
        <p:blipFill>
          <a:blip r:embed="rId6"/>
          <a:stretch>
            <a:fillRect/>
          </a:stretch>
        </p:blipFill>
        <p:spPr>
          <a:xfrm>
            <a:off x="6004834" y="5596857"/>
            <a:ext cx="314286" cy="951429"/>
          </a:xfrm>
          <a:prstGeom prst="rect">
            <a:avLst/>
          </a:prstGeom>
        </p:spPr>
      </p:pic>
      <p:pic>
        <p:nvPicPr>
          <p:cNvPr id="10" name="図 9">
            <a:extLst>
              <a:ext uri="{FF2B5EF4-FFF2-40B4-BE49-F238E27FC236}">
                <a16:creationId xmlns:a16="http://schemas.microsoft.com/office/drawing/2014/main" id="{AF20E06E-FBAA-4996-BF17-0157374F1C48}"/>
              </a:ext>
            </a:extLst>
          </p:cNvPr>
          <p:cNvPicPr>
            <a:picLocks noChangeAspect="1"/>
          </p:cNvPicPr>
          <p:nvPr/>
        </p:nvPicPr>
        <p:blipFill>
          <a:blip r:embed="rId7"/>
          <a:stretch>
            <a:fillRect/>
          </a:stretch>
        </p:blipFill>
        <p:spPr>
          <a:xfrm>
            <a:off x="6707887" y="5641143"/>
            <a:ext cx="814286" cy="862857"/>
          </a:xfrm>
          <a:prstGeom prst="rect">
            <a:avLst/>
          </a:prstGeom>
        </p:spPr>
      </p:pic>
      <p:pic>
        <p:nvPicPr>
          <p:cNvPr id="11" name="図 10">
            <a:extLst>
              <a:ext uri="{FF2B5EF4-FFF2-40B4-BE49-F238E27FC236}">
                <a16:creationId xmlns:a16="http://schemas.microsoft.com/office/drawing/2014/main" id="{988ACE92-C3E7-4188-A487-0D7AC9761808}"/>
              </a:ext>
            </a:extLst>
          </p:cNvPr>
          <p:cNvPicPr>
            <a:picLocks noChangeAspect="1"/>
          </p:cNvPicPr>
          <p:nvPr/>
        </p:nvPicPr>
        <p:blipFill>
          <a:blip r:embed="rId8"/>
          <a:stretch>
            <a:fillRect/>
          </a:stretch>
        </p:blipFill>
        <p:spPr>
          <a:xfrm>
            <a:off x="7689266" y="5718950"/>
            <a:ext cx="771429" cy="725714"/>
          </a:xfrm>
          <a:prstGeom prst="rect">
            <a:avLst/>
          </a:prstGeom>
        </p:spPr>
      </p:pic>
      <p:sp>
        <p:nvSpPr>
          <p:cNvPr id="2" name="タイトル 1">
            <a:extLst>
              <a:ext uri="{FF2B5EF4-FFF2-40B4-BE49-F238E27FC236}">
                <a16:creationId xmlns:a16="http://schemas.microsoft.com/office/drawing/2014/main" id="{A9DC287F-E486-47E9-BB8F-D2F87CAD0C80}"/>
              </a:ext>
            </a:extLst>
          </p:cNvPr>
          <p:cNvSpPr>
            <a:spLocks noGrp="1"/>
          </p:cNvSpPr>
          <p:nvPr>
            <p:ph type="title"/>
          </p:nvPr>
        </p:nvSpPr>
        <p:spPr/>
        <p:txBody>
          <a:bodyPr/>
          <a:lstStyle/>
          <a:p>
            <a:r>
              <a:rPr kumimoji="1" lang="ja-JP" altLang="en-US" dirty="0"/>
              <a:t>結果</a:t>
            </a:r>
          </a:p>
        </p:txBody>
      </p:sp>
      <p:graphicFrame>
        <p:nvGraphicFramePr>
          <p:cNvPr id="3" name="グラフ 2">
            <a:extLst>
              <a:ext uri="{FF2B5EF4-FFF2-40B4-BE49-F238E27FC236}">
                <a16:creationId xmlns:a16="http://schemas.microsoft.com/office/drawing/2014/main" id="{DD9708FE-3DC2-4A1E-B643-DBAA02E08E51}"/>
              </a:ext>
            </a:extLst>
          </p:cNvPr>
          <p:cNvGraphicFramePr>
            <a:graphicFrameLocks/>
          </p:cNvGraphicFramePr>
          <p:nvPr>
            <p:extLst/>
          </p:nvPr>
        </p:nvGraphicFramePr>
        <p:xfrm>
          <a:off x="1722581" y="1459345"/>
          <a:ext cx="8746837" cy="4303856"/>
        </p:xfrm>
        <a:graphic>
          <a:graphicData uri="http://schemas.openxmlformats.org/drawingml/2006/chart">
            <c:chart xmlns:c="http://schemas.openxmlformats.org/drawingml/2006/chart" xmlns:r="http://schemas.openxmlformats.org/officeDocument/2006/relationships" r:id="rId9"/>
          </a:graphicData>
        </a:graphic>
      </p:graphicFrame>
      <p:sp>
        <p:nvSpPr>
          <p:cNvPr id="12" name="テキスト ボックス 11">
            <a:extLst>
              <a:ext uri="{FF2B5EF4-FFF2-40B4-BE49-F238E27FC236}">
                <a16:creationId xmlns:a16="http://schemas.microsoft.com/office/drawing/2014/main" id="{AC0D11D5-607B-49D4-8575-C4166D7C55E5}"/>
              </a:ext>
            </a:extLst>
          </p:cNvPr>
          <p:cNvSpPr txBox="1"/>
          <p:nvPr/>
        </p:nvSpPr>
        <p:spPr>
          <a:xfrm>
            <a:off x="8698346" y="1459855"/>
            <a:ext cx="1249218" cy="461665"/>
          </a:xfrm>
          <a:prstGeom prst="rect">
            <a:avLst/>
          </a:prstGeom>
          <a:noFill/>
        </p:spPr>
        <p:txBody>
          <a:bodyPr wrap="square" rtlCol="0">
            <a:spAutoFit/>
          </a:bodyPr>
          <a:lstStyle/>
          <a:p>
            <a:pPr algn="ctr"/>
            <a:r>
              <a:rPr kumimoji="1" lang="en-US" altLang="ja-JP" sz="2400" dirty="0"/>
              <a:t>N</a:t>
            </a:r>
            <a:r>
              <a:rPr kumimoji="1" lang="ja-JP" altLang="en-US" sz="2400" dirty="0"/>
              <a:t> </a:t>
            </a:r>
            <a:r>
              <a:rPr kumimoji="1" lang="en-US" altLang="ja-JP" sz="2400" dirty="0"/>
              <a:t>=</a:t>
            </a:r>
            <a:r>
              <a:rPr kumimoji="1" lang="ja-JP" altLang="en-US" sz="2400" dirty="0"/>
              <a:t> </a:t>
            </a:r>
            <a:r>
              <a:rPr kumimoji="1" lang="en-US" altLang="ja-JP" sz="2400" dirty="0"/>
              <a:t>16</a:t>
            </a:r>
            <a:endParaRPr kumimoji="1" lang="ja-JP" altLang="en-US" sz="2400" dirty="0"/>
          </a:p>
        </p:txBody>
      </p:sp>
    </p:spTree>
    <p:extLst>
      <p:ext uri="{BB962C8B-B14F-4D97-AF65-F5344CB8AC3E}">
        <p14:creationId xmlns:p14="http://schemas.microsoft.com/office/powerpoint/2010/main" val="178860901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TotalTime>
  <Words>665</Words>
  <Application>Microsoft Office PowerPoint</Application>
  <PresentationFormat>ワイド画面</PresentationFormat>
  <Paragraphs>115</Paragraphs>
  <Slides>19</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vt:i4>
      </vt:variant>
    </vt:vector>
  </HeadingPairs>
  <TitlesOfParts>
    <vt:vector size="26" baseType="lpstr">
      <vt:lpstr>新細明體</vt:lpstr>
      <vt:lpstr>游ゴシック</vt:lpstr>
      <vt:lpstr>游ゴシック Light</vt:lpstr>
      <vt:lpstr>Arial</vt:lpstr>
      <vt:lpstr>Century</vt:lpstr>
      <vt:lpstr>Wingdings</vt:lpstr>
      <vt:lpstr>Office テーマ</vt:lpstr>
      <vt:lpstr>観察者の姿勢による視点取得時の 仮想的身体移動方向の制限</vt:lpstr>
      <vt:lpstr>空間的視点取得</vt:lpstr>
      <vt:lpstr>仮想的自己運動</vt:lpstr>
      <vt:lpstr>視点取得の身体性</vt:lpstr>
      <vt:lpstr>鉛直方向の回転</vt:lpstr>
      <vt:lpstr>目的</vt:lpstr>
      <vt:lpstr>実験概要</vt:lpstr>
      <vt:lpstr>実験条件</vt:lpstr>
      <vt:lpstr>結果</vt:lpstr>
      <vt:lpstr>考察：仮想的自己の移動角度</vt:lpstr>
      <vt:lpstr>仮想的自己の移動角度</vt:lpstr>
      <vt:lpstr>最も応答の遅い条件</vt:lpstr>
      <vt:lpstr>床面の影響</vt:lpstr>
      <vt:lpstr>心的回転と考えた場合</vt:lpstr>
      <vt:lpstr>まとめ</vt:lpstr>
      <vt:lpstr>ご清聴ありがとうございました</vt:lpstr>
      <vt:lpstr>PowerPoint プレゼンテーション</vt:lpstr>
      <vt:lpstr>姿勢間の差</vt:lpstr>
      <vt:lpstr>視点取得の身体性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観察者の姿勢による視点取得時の 仮想的身体移動方向の制限</dc:title>
  <dc:creator>前川 亮</dc:creator>
  <cp:lastModifiedBy>前川 亮</cp:lastModifiedBy>
  <cp:revision>95</cp:revision>
  <dcterms:created xsi:type="dcterms:W3CDTF">2018-08-15T03:12:10Z</dcterms:created>
  <dcterms:modified xsi:type="dcterms:W3CDTF">2018-09-01T01:32:58Z</dcterms:modified>
</cp:coreProperties>
</file>